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handoutMasterIdLst>
    <p:handoutMasterId r:id="rId25"/>
  </p:handoutMasterIdLst>
  <p:sldIdLst>
    <p:sldId id="272" r:id="rId2"/>
    <p:sldId id="312" r:id="rId3"/>
    <p:sldId id="313" r:id="rId4"/>
    <p:sldId id="317" r:id="rId5"/>
    <p:sldId id="318" r:id="rId6"/>
    <p:sldId id="327" r:id="rId7"/>
    <p:sldId id="329" r:id="rId8"/>
    <p:sldId id="339" r:id="rId9"/>
    <p:sldId id="378" r:id="rId10"/>
    <p:sldId id="370" r:id="rId11"/>
    <p:sldId id="379" r:id="rId12"/>
    <p:sldId id="381" r:id="rId13"/>
    <p:sldId id="341" r:id="rId14"/>
    <p:sldId id="373" r:id="rId15"/>
    <p:sldId id="342" r:id="rId16"/>
    <p:sldId id="371" r:id="rId17"/>
    <p:sldId id="353" r:id="rId18"/>
    <p:sldId id="355" r:id="rId19"/>
    <p:sldId id="356" r:id="rId20"/>
    <p:sldId id="372" r:id="rId21"/>
    <p:sldId id="380" r:id="rId22"/>
    <p:sldId id="382" r:id="rId23"/>
  </p:sldIdLst>
  <p:sldSz cx="12192000" cy="6858000"/>
  <p:notesSz cx="6735763" cy="9866313"/>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E11B7B7-5069-4EEA-B96B-7DD7BB05E6D7}">
          <p14:sldIdLst>
            <p14:sldId id="272"/>
            <p14:sldId id="312"/>
            <p14:sldId id="313"/>
            <p14:sldId id="317"/>
            <p14:sldId id="318"/>
            <p14:sldId id="327"/>
            <p14:sldId id="329"/>
            <p14:sldId id="339"/>
            <p14:sldId id="378"/>
            <p14:sldId id="370"/>
            <p14:sldId id="379"/>
            <p14:sldId id="381"/>
            <p14:sldId id="341"/>
            <p14:sldId id="373"/>
            <p14:sldId id="342"/>
            <p14:sldId id="371"/>
            <p14:sldId id="353"/>
            <p14:sldId id="355"/>
            <p14:sldId id="356"/>
            <p14:sldId id="372"/>
            <p14:sldId id="380"/>
            <p14:sldId id="3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2" d="100"/>
          <a:sy n="92" d="100"/>
        </p:scale>
        <p:origin x="140" y="7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C94DA88A-700E-4959-AD05-3C421866BDC6}" type="datetime4">
              <a:rPr kumimoji="1" lang="ja-JP" altLang="en-US" smtClean="0">
                <a:latin typeface="Meiryo UI" panose="020B0604030504040204" pitchFamily="50" charset="-128"/>
                <a:ea typeface="Meiryo UI" panose="020B0604030504040204" pitchFamily="50" charset="-128"/>
              </a:rPr>
              <a:t>2025年10月10日</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FA09A4F4-89FA-4551-A9F4-ECDBD52C06D6}"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810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EECA54F6-A409-4052-BA8C-D33E3AF8AD29}" type="datetime4">
              <a:rPr lang="ja-JP" altLang="en-US" smtClean="0"/>
              <a:pPr/>
              <a:t>2025年10月10日</a:t>
            </a:fld>
            <a:endParaRPr lang="ja-JP" altLang="en-US" dirty="0"/>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pPr rtl="0"/>
            <a:endParaRPr lang="ja-JP" altLang="en-US" noProof="0"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893B0CF2-7F87-4E02-A248-870047730F99}" type="slidenum">
              <a:rPr lang="en-US" altLang="ja-JP" smtClean="0"/>
              <a:pPr/>
              <a:t>‹#›</a:t>
            </a:fld>
            <a:endParaRPr lang="ja-JP" alt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rtlCol="0"/>
          <a:lstStyle/>
          <a:p>
            <a:pPr rtl="0"/>
            <a:fld id="{893B0CF2-7F87-4E02-A248-870047730F99}"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D0A32-AEBB-3BED-FFD9-05102A3E1D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B46011-F9D3-B82F-65F6-20940608AC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EB79168-A8AE-094B-AF0D-9BAFD87461E1}"/>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61CB7F2C-D76F-A783-76D9-9A1942546418}"/>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10</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7225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BF8C0-5F23-A3D3-ED8C-385EFA06B93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D9CEEE-53E5-2187-EF71-77DC1F9378C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E1B3C26-184C-E5A8-1826-BBF9AC87B622}"/>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583B3FB2-F16E-982D-36AD-222E411C1086}"/>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59650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45626-C985-0AB1-48F5-6CE0157944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A4D476-498C-AEF1-57A6-E116685440B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ADD4A79-A6D0-3B90-0A27-198E0849AE63}"/>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E3F713A-281B-D00F-2443-0358F417ACF0}"/>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423655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0747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72BAB-B4A3-950E-05D9-78DB88CD1AC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FEC093F-8573-5184-2A2C-0495475F9B0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E1A7F46-500F-3170-D781-210CBF7CC29A}"/>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82A4BBE2-7013-413C-E7D1-73BF76F3485A}"/>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35027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637285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6315B-4966-6AC1-DE00-697E2665E09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8CC8B1D-7F0A-EC12-06F9-EAC5EAAB5D9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62E36B-D28A-094F-174A-8872B0FF6928}"/>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94BC4D19-E598-704F-7F06-CD238A66EA2B}"/>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5772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1011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1986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23761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797323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2632E-0E39-CA9F-91DA-5928DA9CF3D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2A10C7-A4B9-F343-8160-C7742BA1743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0B694B4-E647-F3CB-6F5C-A1ED82334E04}"/>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E099D83D-2F0B-0C4F-C38A-CAC02F02A707}"/>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20</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645512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E7F75-CC9C-BC0E-CD28-F54A93C3488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E3FFFB1-AA3A-61FD-FE79-1352CF82D6B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1599FA2-B578-A0C0-6A5C-571831B45F83}"/>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0EB6E258-15E2-4BDD-6FE2-97A434E65D68}"/>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17842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473C8-ED94-6E08-7162-539A42D774D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0F31457-D98A-1CD5-15CD-7990CC111AB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69A8EC9-C407-B709-A69C-16834EDAC25A}"/>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64675654-E8A7-9270-0988-E66D1D5B33DB}"/>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7680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2563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46897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6187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3068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6973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4798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1F0E0-AB1B-5AA7-6F5A-9FE68B4FD6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CBF764-C734-54EF-F4A4-A17F935278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DD1D49-FED7-F705-7588-91CA4D3774A4}"/>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79991412-4F91-5721-8CFA-BBA4358EB2BB}"/>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73600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grpSp>
        <p:nvGrpSpPr>
          <p:cNvPr id="10" name="グループ 9"/>
          <p:cNvGrpSpPr/>
          <p:nvPr/>
        </p:nvGrpSpPr>
        <p:grpSpPr>
          <a:xfrm>
            <a:off x="0" y="6208894"/>
            <a:ext cx="12192000" cy="649106"/>
            <a:chOff x="0" y="6208894"/>
            <a:chExt cx="12192000" cy="649106"/>
          </a:xfrm>
        </p:grpSpPr>
        <p:sp>
          <p:nvSpPr>
            <p:cNvPr id="2" name="長方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ja-JP" altLang="en-US" noProof="0" dirty="0"/>
            </a:p>
          </p:txBody>
        </p:sp>
        <p:cxnSp>
          <p:nvCxnSpPr>
            <p:cNvPr id="7" name="直線​​コネクタ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線​​コネクタ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タイトル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17" name="サブタイトル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ja-JP" altLang="en-US" noProof="0"/>
              <a:t>マスター サブタイトルの書式設定</a:t>
            </a:r>
            <a:endParaRPr kumimoji="0" lang="ja-JP" altLang="en-US" noProof="0" dirty="0"/>
          </a:p>
        </p:txBody>
      </p:sp>
      <p:sp>
        <p:nvSpPr>
          <p:cNvPr id="30" name="日付プレースホルダー 29"/>
          <p:cNvSpPr>
            <a:spLocks noGrp="1"/>
          </p:cNvSpPr>
          <p:nvPr>
            <p:ph type="dt" sz="half" idx="10"/>
          </p:nvPr>
        </p:nvSpPr>
        <p:spPr/>
        <p:txBody>
          <a:bodyPr rtlCol="0"/>
          <a:lstStyle/>
          <a:p>
            <a:pPr rtl="0"/>
            <a:fld id="{E7D9F5B4-D2B9-4671-9B63-0110E6386A4E}" type="datetime4">
              <a:rPr lang="ja-JP" altLang="en-US" smtClean="0"/>
              <a:t>2025年10月10日</a:t>
            </a:fld>
            <a:endParaRPr lang="en-US" dirty="0"/>
          </a:p>
        </p:txBody>
      </p:sp>
      <p:sp>
        <p:nvSpPr>
          <p:cNvPr id="19" name="フッター プレースホルダー 18"/>
          <p:cNvSpPr>
            <a:spLocks noGrp="1"/>
          </p:cNvSpPr>
          <p:nvPr>
            <p:ph type="ftr" sz="quarter" idx="11"/>
          </p:nvPr>
        </p:nvSpPr>
        <p:spPr/>
        <p:txBody>
          <a:bodyPr rtlCol="0"/>
          <a:lstStyle/>
          <a:p>
            <a:pPr rtl="0"/>
            <a:r>
              <a:rPr lang="ja-JP" altLang="en-US" noProof="0" dirty="0"/>
              <a:t>フッターを追加</a:t>
            </a:r>
          </a:p>
        </p:txBody>
      </p:sp>
      <p:sp>
        <p:nvSpPr>
          <p:cNvPr id="27" name="スライド番号プレースホルダー 2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0189D195-22A8-4E03-A4C1-FF558F7B427F}" type="datetime4">
              <a:rPr lang="ja-JP" altLang="en-US" smtClean="0"/>
              <a:t>2025年10月10日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914402"/>
            <a:ext cx="2743200" cy="5211763"/>
          </a:xfrm>
        </p:spPr>
        <p:txBody>
          <a:bodyPr vert="eaVert"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a:xfrm>
            <a:off x="609600" y="914402"/>
            <a:ext cx="8026400" cy="5211763"/>
          </a:xfrm>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A59B777F-2BA6-42C0-83EF-2CC97DD0D6E7}" type="datetime4">
              <a:rPr lang="ja-JP" altLang="en-US" smtClean="0"/>
              <a:t>2025年10月10日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idx="1"/>
          </p:nvPr>
        </p:nvSpPr>
        <p:spPr/>
        <p:txBody>
          <a:bodyPr rtlCol="0"/>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日付プレースホルダー 3"/>
          <p:cNvSpPr>
            <a:spLocks noGrp="1"/>
          </p:cNvSpPr>
          <p:nvPr>
            <p:ph type="dt" sz="half" idx="10"/>
          </p:nvPr>
        </p:nvSpPr>
        <p:spPr/>
        <p:txBody>
          <a:bodyPr rtlCol="0"/>
          <a:lstStyle/>
          <a:p>
            <a:pPr rtl="0"/>
            <a:fld id="{030C11D6-D226-45B1-8AA5-91C501F3B0E7}" type="datetime4">
              <a:rPr lang="ja-JP" altLang="en-US" smtClean="0"/>
              <a:t>2025年10月10日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テキスト プレースホルダー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ja-JP" altLang="en-US" noProof="0"/>
              <a:t>マスター テキストの書式設定</a:t>
            </a:r>
          </a:p>
        </p:txBody>
      </p:sp>
      <p:sp>
        <p:nvSpPr>
          <p:cNvPr id="4" name="日付プレースホルダー 3"/>
          <p:cNvSpPr>
            <a:spLocks noGrp="1"/>
          </p:cNvSpPr>
          <p:nvPr>
            <p:ph type="dt" sz="half" idx="10"/>
          </p:nvPr>
        </p:nvSpPr>
        <p:spPr/>
        <p:txBody>
          <a:bodyPr rtlCol="0"/>
          <a:lstStyle/>
          <a:p>
            <a:pPr rtl="0"/>
            <a:fld id="{E5400AA1-06A4-444F-94EA-80BA16484187}" type="datetime4">
              <a:rPr lang="ja-JP" altLang="en-US" smtClean="0"/>
              <a:t>2025年10月10日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コンテンツ プレースホルダー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5" name="日付プレースホルダー 4"/>
          <p:cNvSpPr>
            <a:spLocks noGrp="1"/>
          </p:cNvSpPr>
          <p:nvPr>
            <p:ph type="dt" sz="half" idx="10"/>
          </p:nvPr>
        </p:nvSpPr>
        <p:spPr/>
        <p:txBody>
          <a:bodyPr rtlCol="0"/>
          <a:lstStyle/>
          <a:p>
            <a:pPr rtl="0"/>
            <a:fld id="{7538B790-6ACD-441F-B06D-4917F8B429D2}" type="datetime4">
              <a:rPr lang="ja-JP" altLang="en-US" smtClean="0"/>
              <a:t>2025年10月10日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tIns="45720" rtlCol="0" anchor="b"/>
          <a:lstStyle>
            <a:lvl1pPr>
              <a:defRPr/>
            </a:lvl1pPr>
          </a:lstStyle>
          <a:p>
            <a:pPr rtl="0"/>
            <a:r>
              <a:rPr lang="ja-JP" altLang="en-US"/>
              <a:t>マスター タイトルの書式設定</a:t>
            </a:r>
            <a:endParaRPr kumimoji="0" lang="en-US" dirty="0"/>
          </a:p>
        </p:txBody>
      </p:sp>
      <p:sp>
        <p:nvSpPr>
          <p:cNvPr id="3" name="テキスト プレースホルダー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5" name="コンテンツ プレースホルダー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4" name="テキスト プレースホルダー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6" name="コンテンツ プレースホルダー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7" name="日付プレースホルダー 6"/>
          <p:cNvSpPr>
            <a:spLocks noGrp="1"/>
          </p:cNvSpPr>
          <p:nvPr>
            <p:ph type="dt" sz="half" idx="10"/>
          </p:nvPr>
        </p:nvSpPr>
        <p:spPr/>
        <p:txBody>
          <a:bodyPr rtlCol="0"/>
          <a:lstStyle/>
          <a:p>
            <a:pPr rtl="0"/>
            <a:fld id="{BA296CEC-F0EC-4499-B406-555829E93D38}" type="datetime4">
              <a:rPr lang="ja-JP" altLang="en-US" smtClean="0"/>
              <a:t>2025年10月10日</a:t>
            </a:fld>
            <a:endParaRPr lang="en-US" dirty="0"/>
          </a:p>
        </p:txBody>
      </p:sp>
      <p:sp>
        <p:nvSpPr>
          <p:cNvPr id="8" name="フッター プレースホルダー 7"/>
          <p:cNvSpPr>
            <a:spLocks noGrp="1"/>
          </p:cNvSpPr>
          <p:nvPr>
            <p:ph type="ftr" sz="quarter" idx="11"/>
          </p:nvPr>
        </p:nvSpPr>
        <p:spPr/>
        <p:txBody>
          <a:bodyPr rtlCol="0"/>
          <a:lstStyle/>
          <a:p>
            <a:pPr rtl="0"/>
            <a:r>
              <a:rPr lang="ja" dirty="0"/>
              <a:t>フッターを追加</a:t>
            </a:r>
            <a:endParaRPr lang="en-US" dirty="0"/>
          </a:p>
        </p:txBody>
      </p:sp>
      <p:sp>
        <p:nvSpPr>
          <p:cNvPr id="9" name="スライド番号プレースホルダー 8"/>
          <p:cNvSpPr>
            <a:spLocks noGrp="1"/>
          </p:cNvSpPr>
          <p:nvPr>
            <p:ph type="sldNum" sz="quarter" idx="12"/>
          </p:nvPr>
        </p:nvSpPr>
        <p:spPr/>
        <p:txBody>
          <a:bodyPr rtlCol="0"/>
          <a:lstStyle/>
          <a:p>
            <a:pPr rtl="0"/>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日付プレースホルダー 2"/>
          <p:cNvSpPr>
            <a:spLocks noGrp="1"/>
          </p:cNvSpPr>
          <p:nvPr>
            <p:ph type="dt" sz="half" idx="10"/>
          </p:nvPr>
        </p:nvSpPr>
        <p:spPr/>
        <p:txBody>
          <a:bodyPr rtlCol="0"/>
          <a:lstStyle/>
          <a:p>
            <a:pPr rtl="0"/>
            <a:fld id="{7BC8EE4A-0564-4F19-AF56-1B86A81857A1}" type="datetime4">
              <a:rPr lang="ja-JP" altLang="en-US" smtClean="0"/>
              <a:t>2025年10月10日</a:t>
            </a:fld>
            <a:endParaRPr lang="en-US"/>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5" name="スライド番号プレースホルダー 4"/>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AAD0A0B1-5389-4168-8C71-456999E01C6A}" type="datetime4">
              <a:rPr lang="ja-JP" altLang="en-US" smtClean="0"/>
              <a:t>2025年10月10日</a:t>
            </a:fld>
            <a:endParaRPr lang="en-US" dirty="0"/>
          </a:p>
        </p:txBody>
      </p:sp>
      <p:sp>
        <p:nvSpPr>
          <p:cNvPr id="3" name="フッター プレースホルダー 2"/>
          <p:cNvSpPr>
            <a:spLocks noGrp="1"/>
          </p:cNvSpPr>
          <p:nvPr>
            <p:ph type="ftr" sz="quarter" idx="11"/>
          </p:nvPr>
        </p:nvSpPr>
        <p:spPr/>
        <p:txBody>
          <a:bodyPr rtlCol="0"/>
          <a:lstStyle/>
          <a:p>
            <a:pPr rtl="0"/>
            <a:r>
              <a:rPr lang="ja-JP" altLang="en-US" noProof="0" dirty="0"/>
              <a:t>フッターを追加</a:t>
            </a:r>
          </a:p>
        </p:txBody>
      </p:sp>
      <p:sp>
        <p:nvSpPr>
          <p:cNvPr id="4" name="スライド番号プレースホルダー 3"/>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4" name="コンテンツ プレースホルダー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3" name="テキスト プレースホルダー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DFAF4E1-8E5B-454D-966C-37225B9702A6}" type="datetime4">
              <a:rPr lang="ja-JP" altLang="en-US" smtClean="0"/>
              <a:t>2025年10月10日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画像">
    <p:spTree>
      <p:nvGrpSpPr>
        <p:cNvPr id="1" name=""/>
        <p:cNvGrpSpPr/>
        <p:nvPr/>
      </p:nvGrpSpPr>
      <p:grpSpPr>
        <a:xfrm>
          <a:off x="0" y="0"/>
          <a:ext cx="0" cy="0"/>
          <a:chOff x="0" y="0"/>
          <a:chExt cx="0" cy="0"/>
        </a:xfrm>
      </p:grpSpPr>
      <p:sp>
        <p:nvSpPr>
          <p:cNvPr id="9" name="1 つの角を切り取って丸めた四角形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12" name="直角三角形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2" name="タイトル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ja-JP" altLang="en-US" noProof="0"/>
              <a:t>マスター タイトルの書式設定</a:t>
            </a:r>
            <a:endParaRPr kumimoji="0"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ja-JP" altLang="en-US" noProof="0"/>
              <a:t>アイコンをクリックして図を追加</a:t>
            </a:r>
            <a:endParaRPr kumimoji="0" lang="ja-JP" altLang="en-US" noProof="0" dirty="0"/>
          </a:p>
        </p:txBody>
      </p:sp>
      <p:sp>
        <p:nvSpPr>
          <p:cNvPr id="4" name="テキスト プレースホルダー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3BA228A8-1DDA-4C9E-B7BB-B3D4A4576159}" type="datetime4">
              <a:rPr lang="ja-JP" altLang="en-US" smtClean="0"/>
              <a:t>2025年10月10日</a:t>
            </a:fld>
            <a:endParaRPr lang="en-US"/>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a:xfrm>
            <a:off x="10769600" y="6356351"/>
            <a:ext cx="812800" cy="365125"/>
          </a:xfrm>
        </p:spPr>
        <p:txBody>
          <a:bodyPr rtlCol="0"/>
          <a:lstStyle/>
          <a:p>
            <a:pPr rtl="0"/>
            <a:fld id="{401CF334-2D5C-4859-84A6-CA7E6E43FAEB}" type="slidenum">
              <a:rPr lang="en-US" altLang="ja-JP" noProof="0" smtClean="0"/>
              <a:t>‹#›</a:t>
            </a:fld>
            <a:endParaRPr lang="ja-JP" altLang="en-US" noProof="0" dirty="0"/>
          </a:p>
        </p:txBody>
      </p:sp>
      <p:sp>
        <p:nvSpPr>
          <p:cNvPr id="10" name="フリーフォーム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11" name="フリーフォーム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グループ 24"/>
          <p:cNvGrpSpPr/>
          <p:nvPr/>
        </p:nvGrpSpPr>
        <p:grpSpPr>
          <a:xfrm>
            <a:off x="-29028" y="-7144"/>
            <a:ext cx="12240731" cy="6879658"/>
            <a:chOff x="0" y="-21658"/>
            <a:chExt cx="12240731" cy="6879658"/>
          </a:xfrm>
        </p:grpSpPr>
        <p:sp>
          <p:nvSpPr>
            <p:cNvPr id="26" name="長方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grpSp>
          <p:nvGrpSpPr>
            <p:cNvPr id="27" name="グループ 26"/>
            <p:cNvGrpSpPr/>
            <p:nvPr/>
          </p:nvGrpSpPr>
          <p:grpSpPr>
            <a:xfrm>
              <a:off x="0" y="-21658"/>
              <a:ext cx="12240731" cy="1041400"/>
              <a:chOff x="-25356" y="-7144"/>
              <a:chExt cx="12240731" cy="1041400"/>
            </a:xfrm>
          </p:grpSpPr>
          <p:sp>
            <p:nvSpPr>
              <p:cNvPr id="28" name="フリーフォーム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29" name="フリーフォーム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grpSp>
            <p:nvGrpSpPr>
              <p:cNvPr id="31" name="グループ 30"/>
              <p:cNvGrpSpPr/>
              <p:nvPr/>
            </p:nvGrpSpPr>
            <p:grpSpPr>
              <a:xfrm>
                <a:off x="-25356" y="202408"/>
                <a:ext cx="12240731" cy="649224"/>
                <a:chOff x="-19045" y="216550"/>
                <a:chExt cx="9180548" cy="649224"/>
              </a:xfrm>
            </p:grpSpPr>
            <p:sp>
              <p:nvSpPr>
                <p:cNvPr id="32" name="フリーフォーム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sp>
              <p:nvSpPr>
                <p:cNvPr id="33" name="フリーフォーム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grpSp>
        </p:grpSp>
      </p:grpSp>
      <p:sp>
        <p:nvSpPr>
          <p:cNvPr id="9" name="タイトル プレースホルダー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ja-JP" altLang="en-US" noProof="0" dirty="0"/>
              <a:t>クリックしてマスター タイトルのスタイルを編集</a:t>
            </a:r>
            <a:endParaRPr kumimoji="0" lang="ja-JP" altLang="en-US" noProof="0" dirty="0"/>
          </a:p>
        </p:txBody>
      </p:sp>
      <p:sp>
        <p:nvSpPr>
          <p:cNvPr id="30" name="テキスト プレースホルダー 29"/>
          <p:cNvSpPr>
            <a:spLocks noGrp="1"/>
          </p:cNvSpPr>
          <p:nvPr>
            <p:ph type="body" idx="1"/>
          </p:nvPr>
        </p:nvSpPr>
        <p:spPr>
          <a:xfrm>
            <a:off x="609600" y="1935480"/>
            <a:ext cx="10972800" cy="4343400"/>
          </a:xfrm>
          <a:prstGeom prst="rect">
            <a:avLst/>
          </a:prstGeom>
        </p:spPr>
        <p:txBody>
          <a:bodyPr vert="horz" rtlCol="0">
            <a:normAutofit/>
          </a:bodyPr>
          <a:lstStyle/>
          <a:p>
            <a:pPr lvl="0" rtl="0" eaLnBrk="1" latinLnBrk="0" hangingPunct="1"/>
            <a:r>
              <a:rPr lang="ja-JP" altLang="en-US" noProof="0" dirty="0"/>
              <a:t>クリックしてマスター テキストのスタイルを編集</a:t>
            </a:r>
          </a:p>
          <a:p>
            <a:pPr lvl="1" rtl="0" eaLnBrk="1" latinLnBrk="0" hangingPunct="1"/>
            <a:r>
              <a:rPr lang="ja-JP" altLang="en-US" noProof="0" dirty="0"/>
              <a:t>第 </a:t>
            </a:r>
            <a:r>
              <a:rPr lang="en-US" altLang="ja-JP" noProof="0" dirty="0"/>
              <a:t>2 </a:t>
            </a:r>
            <a:r>
              <a:rPr lang="ja-JP" altLang="en-US" noProof="0" dirty="0"/>
              <a:t>レベル</a:t>
            </a:r>
          </a:p>
          <a:p>
            <a:pPr lvl="2" rtl="0" eaLnBrk="1" latinLnBrk="0" hangingPunct="1"/>
            <a:r>
              <a:rPr lang="ja-JP" altLang="en-US" noProof="0" dirty="0"/>
              <a:t>第 </a:t>
            </a:r>
            <a:r>
              <a:rPr lang="en-US" altLang="ja-JP" noProof="0" dirty="0"/>
              <a:t>3 </a:t>
            </a:r>
            <a:r>
              <a:rPr lang="ja-JP" altLang="en-US" noProof="0" dirty="0"/>
              <a:t>レベル</a:t>
            </a:r>
          </a:p>
          <a:p>
            <a:pPr lvl="3" rtl="0" eaLnBrk="1" latinLnBrk="0" hangingPunct="1"/>
            <a:r>
              <a:rPr lang="ja-JP" altLang="en-US" noProof="0" dirty="0"/>
              <a:t>第 </a:t>
            </a:r>
            <a:r>
              <a:rPr lang="en-US" altLang="ja-JP" noProof="0" dirty="0"/>
              <a:t>4 </a:t>
            </a:r>
            <a:r>
              <a:rPr lang="ja-JP" altLang="en-US" noProof="0" dirty="0"/>
              <a:t>レベル</a:t>
            </a:r>
          </a:p>
          <a:p>
            <a:pPr lvl="4" rtl="0" eaLnBrk="1" latinLnBrk="0" hangingPunct="1"/>
            <a:r>
              <a:rPr lang="ja-JP" altLang="en-US" noProof="0" dirty="0"/>
              <a:t>第 </a:t>
            </a:r>
            <a:r>
              <a:rPr lang="en-US" altLang="ja-JP" noProof="0" dirty="0"/>
              <a:t>5 </a:t>
            </a:r>
            <a:r>
              <a:rPr lang="ja-JP" altLang="en-US" noProof="0" dirty="0"/>
              <a:t>レベル</a:t>
            </a:r>
          </a:p>
        </p:txBody>
      </p:sp>
      <p:sp>
        <p:nvSpPr>
          <p:cNvPr id="10" name="日付プレースホルダー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196E8732-2B4B-4F0A-8362-53F7A7DF2931}" type="datetime4">
              <a:rPr lang="ja-JP" altLang="en-US" smtClean="0"/>
              <a:t>2025年10月10日</a:t>
            </a:fld>
            <a:endParaRPr lang="en-US" dirty="0"/>
          </a:p>
        </p:txBody>
      </p:sp>
      <p:sp>
        <p:nvSpPr>
          <p:cNvPr id="22" name="フッター プレースホルダー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r>
              <a:rPr lang="ja-JP" altLang="en-US" noProof="0" dirty="0"/>
              <a:t>フッターを追加</a:t>
            </a:r>
          </a:p>
        </p:txBody>
      </p:sp>
      <p:sp>
        <p:nvSpPr>
          <p:cNvPr id="18" name="スライド番号プレースホルダー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401CF334-2D5C-4859-84A6-CA7E6E43FAEB}" type="slidenum">
              <a:rPr lang="en-US" altLang="ja-JP" noProof="0" smtClean="0"/>
              <a:pPr/>
              <a:t>‹#›</a:t>
            </a:fld>
            <a:endParaRPr lang="ja-JP" altLang="en-US"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1" sz="5000" b="0" kern="1200">
          <a:ln>
            <a:noFill/>
          </a:ln>
          <a:solidFill>
            <a:schemeClr val="tx2"/>
          </a:solidFill>
          <a:effectLst/>
          <a:latin typeface="Meiryo UI" panose="020B0604030504040204" pitchFamily="50" charset="-128"/>
          <a:ea typeface="Meiryo UI" panose="020B0604030504040204" pitchFamily="50" charset="-128"/>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429491" y="909205"/>
            <a:ext cx="11333018" cy="2519795"/>
          </a:xfrm>
        </p:spPr>
        <p:txBody>
          <a:bodyPr rtlCol="0">
            <a:normAutofit fontScale="90000"/>
          </a:bodyPr>
          <a:lstStyle/>
          <a:p>
            <a:pPr algn="l">
              <a:lnSpc>
                <a:spcPct val="150000"/>
              </a:lnSpc>
            </a:pP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判例研究</a:t>
            </a:r>
            <a:r>
              <a:rPr lang="ja-JP" altLang="en-US" sz="4400" kern="100" dirty="0">
                <a:latin typeface="Century" panose="02040604050505020304" pitchFamily="18" charset="0"/>
                <a:ea typeface="ＭＳ ゴシック" panose="020B0609070205080204" pitchFamily="49" charset="-128"/>
                <a:cs typeface="Times New Roman" panose="02020603050405020304" pitchFamily="18" charset="0"/>
              </a:rPr>
              <a:t>１</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：障害者ヘイトスピーチ損害賠償訴訟</a:t>
            </a:r>
            <a:b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（前橋地判令和</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5</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年</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12</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月</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8</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日／令和</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6</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年</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1</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月</a:t>
            </a:r>
            <a:r>
              <a:rPr lang="en-US" altLang="ja-JP" sz="4400" kern="100" dirty="0">
                <a:effectLst/>
                <a:latin typeface="Century" panose="02040604050505020304" pitchFamily="18" charset="0"/>
                <a:ea typeface="ＭＳ ゴシック" panose="020B0609070205080204" pitchFamily="49" charset="-128"/>
                <a:cs typeface="Times New Roman" panose="02020603050405020304" pitchFamily="18" charset="0"/>
              </a:rPr>
              <a:t>24</a:t>
            </a:r>
            <a:r>
              <a:rPr lang="ja-JP" altLang="en-US" sz="4400" kern="100" dirty="0">
                <a:effectLst/>
                <a:latin typeface="Century" panose="02040604050505020304" pitchFamily="18" charset="0"/>
                <a:ea typeface="ＭＳ ゴシック" panose="020B0609070205080204" pitchFamily="49" charset="-128"/>
                <a:cs typeface="Times New Roman" panose="02020603050405020304" pitchFamily="18" charset="0"/>
              </a:rPr>
              <a:t>日）　　　　</a:t>
            </a:r>
            <a:endParaRPr lang="ja-JP" altLang="en-US" sz="4400" dirty="0">
              <a:latin typeface="Meiryo UI" panose="020B0604030504040204" pitchFamily="50" charset="-128"/>
              <a:ea typeface="Meiryo UI" panose="020B0604030504040204" pitchFamily="50" charset="-128"/>
            </a:endParaRPr>
          </a:p>
        </p:txBody>
      </p:sp>
      <p:sp>
        <p:nvSpPr>
          <p:cNvPr id="5" name="サブタイトル 4"/>
          <p:cNvSpPr>
            <a:spLocks noGrp="1"/>
          </p:cNvSpPr>
          <p:nvPr>
            <p:ph type="subTitle" idx="1"/>
          </p:nvPr>
        </p:nvSpPr>
        <p:spPr>
          <a:xfrm>
            <a:off x="711200" y="3926899"/>
            <a:ext cx="10472928" cy="1739609"/>
          </a:xfrm>
        </p:spPr>
        <p:txBody>
          <a:bodyPr rtlCol="0"/>
          <a:lstStyle/>
          <a:p>
            <a:pPr rtl="0"/>
            <a:r>
              <a:rPr lang="ja-JP" altLang="en-US" sz="2800"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ja-JP" sz="2800" kern="100" dirty="0">
                <a:effectLst/>
                <a:latin typeface="Century" panose="02040604050505020304" pitchFamily="18" charset="0"/>
                <a:ea typeface="ＭＳ ゴシック" panose="020B0609070205080204" pitchFamily="49" charset="-128"/>
                <a:cs typeface="Times New Roman" panose="02020603050405020304" pitchFamily="18" charset="0"/>
              </a:rPr>
              <a:t>弁護士　下山　順</a:t>
            </a:r>
            <a:b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br>
            <a:r>
              <a:rPr lang="en-US" altLang="ja-JP" sz="2800" kern="100" dirty="0">
                <a:effectLst/>
                <a:latin typeface="+mn-ea"/>
                <a:ea typeface="+mn-ea"/>
                <a:cs typeface="Times New Roman" panose="02020603050405020304" pitchFamily="18" charset="0"/>
              </a:rPr>
              <a:t>2025.11.28</a:t>
            </a:r>
          </a:p>
          <a:p>
            <a:pPr rtl="0"/>
            <a:r>
              <a:rPr lang="ja-JP" altLang="en-US" sz="2800" kern="100" dirty="0">
                <a:latin typeface="+mn-ea"/>
                <a:ea typeface="+mn-ea"/>
                <a:cs typeface="Times New Roman" panose="02020603050405020304" pitchFamily="18" charset="0"/>
              </a:rPr>
              <a:t>於　国士舘大学世田谷キャンパス</a:t>
            </a:r>
            <a:endParaRPr lang="ja-JP" altLang="en-US" dirty="0">
              <a:latin typeface="+mn-ea"/>
              <a:ea typeface="+mn-ea"/>
            </a:endParaRP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7698C-6CA7-EAD9-56D4-711EB16A22CC}"/>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505D92BD-69F5-04B0-DB50-0D97C68691DF}"/>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第６　判決の意義－障害者</a:t>
            </a:r>
            <a:r>
              <a:rPr lang="ja-JP" altLang="en-US" sz="3600" b="1" kern="100" dirty="0">
                <a:latin typeface="+mn-ea"/>
                <a:ea typeface="+mn-ea"/>
                <a:cs typeface="Times New Roman" panose="02020603050405020304" pitchFamily="18" charset="0"/>
              </a:rPr>
              <a:t>ヘイトを認定</a:t>
            </a:r>
            <a:r>
              <a:rPr lang="ja-JP" altLang="en-US" sz="3600" b="1" dirty="0">
                <a:effectLst/>
                <a:ea typeface="ＭＳ ゴシック" panose="020B0609070205080204" pitchFamily="49" charset="-128"/>
                <a:cs typeface="Times New Roman" panose="02020603050405020304" pitchFamily="18" charset="0"/>
              </a:rPr>
              <a:t>－</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E09983A6-B49B-43AA-CFA8-DBD959F5EE05}"/>
              </a:ext>
            </a:extLst>
          </p:cNvPr>
          <p:cNvSpPr>
            <a:spLocks noGrp="1"/>
          </p:cNvSpPr>
          <p:nvPr>
            <p:ph idx="1"/>
          </p:nvPr>
        </p:nvSpPr>
        <p:spPr>
          <a:xfrm>
            <a:off x="609600" y="1777482"/>
            <a:ext cx="11212286" cy="4949889"/>
          </a:xfrm>
        </p:spPr>
        <p:txBody>
          <a:bodyPr tIns="0" rtlCol="0">
            <a:noAutofit/>
          </a:bodyPr>
          <a:lstStyle/>
          <a:p>
            <a:r>
              <a:rPr lang="ja-JP" altLang="en-US" sz="2800" dirty="0">
                <a:ea typeface="ＭＳ ゴシック" panose="020B0609070205080204" pitchFamily="49" charset="-128"/>
                <a:cs typeface="Times New Roman" panose="02020603050405020304" pitchFamily="18" charset="0"/>
              </a:rPr>
              <a:t>前橋地裁令和６年１月２４日は「障害者を差別するヘイトスピーチ」を認定した上で、慰謝料増額事由に位置付けている。</a:t>
            </a:r>
            <a:endParaRPr lang="en-US" altLang="ja-JP" sz="2800" dirty="0">
              <a:ea typeface="ＭＳ ゴシック" panose="020B0609070205080204" pitchFamily="49" charset="-128"/>
              <a:cs typeface="Times New Roman" panose="02020603050405020304" pitchFamily="18" charset="0"/>
            </a:endParaRPr>
          </a:p>
          <a:p>
            <a:r>
              <a:rPr lang="ja-JP" altLang="en-US" sz="2800" kern="100" dirty="0">
                <a:solidFill>
                  <a:srgbClr val="FF0000"/>
                </a:solidFill>
                <a:latin typeface="+mn-ea"/>
                <a:ea typeface="+mn-ea"/>
                <a:cs typeface="Times New Roman" panose="02020603050405020304" pitchFamily="18" charset="0"/>
              </a:rPr>
              <a:t>⇒障害者に対するヘイトスピーチを認定した裁判例はこれまでなく先駆的な意義を有する。</a:t>
            </a:r>
            <a:endParaRPr lang="en-US" altLang="ja-JP" sz="2800" kern="100" dirty="0">
              <a:solidFill>
                <a:srgbClr val="FF0000"/>
              </a:solidFill>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⇒但し、既に在日朝鮮人、韓国人に対するヘイトスピーチについて、水準を超える賠償が認められていた。</a:t>
            </a: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392599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C5DC9-7A94-1A09-0DFE-41A1D245B575}"/>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1791DC4-F7B4-C5FE-67E5-101C15382D66}"/>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第７　ヘイトスピーチに関する裁判例</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CFFE5227-0D49-DC12-12B8-F93886917A6F}"/>
              </a:ext>
            </a:extLst>
          </p:cNvPr>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ヘイトスピーチに関する我が国の裁判例は在日朝鮮人、韓国人に対するものが主であった。</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ネットヘイト訴訟事件の横浜地川崎支判令和２年５月２６日</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在日コリアンにルーツを有する中学生</a:t>
            </a:r>
            <a:r>
              <a:rPr lang="en-US" altLang="ja-JP" sz="2800" kern="100" dirty="0">
                <a:latin typeface="+mn-ea"/>
                <a:ea typeface="+mn-ea"/>
                <a:cs typeface="Times New Roman" panose="02020603050405020304" pitchFamily="18" charset="0"/>
              </a:rPr>
              <a:t>3</a:t>
            </a:r>
            <a:r>
              <a:rPr lang="ja-JP" altLang="en-US" sz="2800" kern="100" dirty="0">
                <a:latin typeface="+mn-ea"/>
                <a:ea typeface="+mn-ea"/>
                <a:cs typeface="Times New Roman" panose="02020603050405020304" pitchFamily="18" charset="0"/>
              </a:rPr>
              <a:t>年生に対するブログ上での「通名などと言う</a:t>
            </a:r>
            <a:r>
              <a:rPr lang="en-US" altLang="ja-JP" sz="2800" kern="100" dirty="0">
                <a:latin typeface="+mn-ea"/>
                <a:ea typeface="+mn-ea"/>
                <a:cs typeface="Times New Roman" panose="02020603050405020304" pitchFamily="18" charset="0"/>
              </a:rPr>
              <a:t>『</a:t>
            </a:r>
            <a:r>
              <a:rPr lang="ja-JP" altLang="en-US" sz="2800" kern="100" dirty="0">
                <a:latin typeface="+mn-ea"/>
                <a:ea typeface="+mn-ea"/>
                <a:cs typeface="Times New Roman" panose="02020603050405020304" pitchFamily="18" charset="0"/>
              </a:rPr>
              <a:t>在日専用の犯罪用氏名</a:t>
            </a:r>
            <a:r>
              <a:rPr lang="en-US" altLang="ja-JP" sz="2800" kern="100" dirty="0">
                <a:latin typeface="+mn-ea"/>
                <a:ea typeface="+mn-ea"/>
                <a:cs typeface="Times New Roman" panose="02020603050405020304" pitchFamily="18" charset="0"/>
              </a:rPr>
              <a:t>』</a:t>
            </a:r>
            <a:r>
              <a:rPr lang="ja-JP" altLang="en-US" sz="2800" kern="100" dirty="0">
                <a:latin typeface="+mn-ea"/>
                <a:ea typeface="+mn-ea"/>
                <a:cs typeface="Times New Roman" panose="02020603050405020304" pitchFamily="18" charset="0"/>
              </a:rPr>
              <a:t>、「言わば、悪性外来寄生生物種」、「チョーセン・ヒトモドキ」と誹謗中傷について、「原告を日本の地域社会から排除することを煽動するものであるから、当該表現が</a:t>
            </a:r>
            <a:r>
              <a:rPr lang="ja-JP" altLang="en-US" sz="2800" kern="100" dirty="0">
                <a:solidFill>
                  <a:srgbClr val="FF0000"/>
                </a:solidFill>
                <a:latin typeface="+mn-ea"/>
                <a:ea typeface="+mn-ea"/>
                <a:cs typeface="Times New Roman" panose="02020603050405020304" pitchFamily="18" charset="0"/>
              </a:rPr>
              <a:t>原告の名誉感情、生活の平穏及び個人の尊厳を害した程度は著しい</a:t>
            </a:r>
            <a:r>
              <a:rPr lang="ja-JP" altLang="en-US" sz="2800" kern="100" dirty="0">
                <a:latin typeface="+mn-ea"/>
                <a:ea typeface="+mn-ea"/>
                <a:cs typeface="Times New Roman" panose="02020603050405020304" pitchFamily="18" charset="0"/>
              </a:rPr>
              <a:t>」として７０万円の慰謝料を認めている（弁護士費用除く）</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⇒高裁では</a:t>
            </a:r>
            <a:r>
              <a:rPr lang="en-US" altLang="ja-JP" sz="2800" kern="100" dirty="0">
                <a:latin typeface="+mn-ea"/>
                <a:ea typeface="+mn-ea"/>
                <a:cs typeface="Times New Roman" panose="02020603050405020304" pitchFamily="18" charset="0"/>
              </a:rPr>
              <a:t>100</a:t>
            </a:r>
            <a:r>
              <a:rPr lang="ja-JP" altLang="en-US" sz="2800" kern="100" dirty="0">
                <a:latin typeface="+mn-ea"/>
                <a:ea typeface="+mn-ea"/>
                <a:cs typeface="Times New Roman" panose="02020603050405020304" pitchFamily="18" charset="0"/>
              </a:rPr>
              <a:t>万円の慰謝料に増額</a:t>
            </a:r>
          </a:p>
          <a:p>
            <a:endParaRPr lang="ja-JP" altLang="en-US" sz="2800" kern="100" dirty="0">
              <a:solidFill>
                <a:srgbClr val="FF0000"/>
              </a:solidFill>
              <a:latin typeface="+mn-ea"/>
              <a:ea typeface="+mn-ea"/>
              <a:cs typeface="Times New Roman" panose="02020603050405020304" pitchFamily="18" charset="0"/>
            </a:endParaRPr>
          </a:p>
        </p:txBody>
      </p:sp>
    </p:spTree>
    <p:extLst>
      <p:ext uri="{BB962C8B-B14F-4D97-AF65-F5344CB8AC3E}">
        <p14:creationId xmlns:p14="http://schemas.microsoft.com/office/powerpoint/2010/main" val="1416930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291C-2E41-B458-2031-F9CC6D3EB8D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860B34CA-5D9C-48CD-1688-4C3FBD732E1E}"/>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第７　ヘイトスピーチに関する裁判例</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59C62D6E-6A49-5E37-A788-6D5C4B942786}"/>
              </a:ext>
            </a:extLst>
          </p:cNvPr>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在日コリアンヘイト訴訟事件・横浜地川崎支判令和</a:t>
            </a:r>
            <a:r>
              <a:rPr lang="en-US" altLang="ja-JP" sz="2800" kern="100" dirty="0">
                <a:latin typeface="+mn-ea"/>
                <a:ea typeface="+mn-ea"/>
                <a:cs typeface="Times New Roman" panose="02020603050405020304" pitchFamily="18" charset="0"/>
              </a:rPr>
              <a:t>5</a:t>
            </a:r>
            <a:r>
              <a:rPr lang="ja-JP" altLang="en-US" sz="2800" kern="100" dirty="0">
                <a:latin typeface="+mn-ea"/>
                <a:ea typeface="+mn-ea"/>
                <a:cs typeface="Times New Roman" panose="02020603050405020304" pitchFamily="18" charset="0"/>
              </a:rPr>
              <a:t>年</a:t>
            </a:r>
            <a:r>
              <a:rPr lang="en-US" altLang="ja-JP" sz="2800" kern="100" dirty="0">
                <a:latin typeface="+mn-ea"/>
                <a:ea typeface="+mn-ea"/>
                <a:cs typeface="Times New Roman" panose="02020603050405020304" pitchFamily="18" charset="0"/>
              </a:rPr>
              <a:t>10</a:t>
            </a:r>
            <a:r>
              <a:rPr lang="ja-JP" altLang="en-US" sz="2800" kern="100" dirty="0">
                <a:latin typeface="+mn-ea"/>
                <a:ea typeface="+mn-ea"/>
                <a:cs typeface="Times New Roman" panose="02020603050405020304" pitchFamily="18" charset="0"/>
              </a:rPr>
              <a:t>月</a:t>
            </a:r>
            <a:r>
              <a:rPr lang="en-US" altLang="ja-JP" sz="2800" kern="100" dirty="0">
                <a:latin typeface="+mn-ea"/>
                <a:ea typeface="+mn-ea"/>
                <a:cs typeface="Times New Roman" panose="02020603050405020304" pitchFamily="18" charset="0"/>
              </a:rPr>
              <a:t>12</a:t>
            </a:r>
            <a:r>
              <a:rPr lang="ja-JP" altLang="en-US" sz="2800" kern="100" dirty="0">
                <a:latin typeface="+mn-ea"/>
                <a:ea typeface="+mn-ea"/>
                <a:cs typeface="Times New Roman" panose="02020603050405020304" pitchFamily="18" charset="0"/>
              </a:rPr>
              <a:t>日（判例時報</a:t>
            </a:r>
            <a:r>
              <a:rPr lang="en-US" altLang="ja-JP" sz="2800" kern="100" dirty="0">
                <a:latin typeface="+mn-ea"/>
                <a:ea typeface="+mn-ea"/>
                <a:cs typeface="Times New Roman" panose="02020603050405020304" pitchFamily="18" charset="0"/>
              </a:rPr>
              <a:t>2610</a:t>
            </a:r>
            <a:r>
              <a:rPr lang="ja-JP" altLang="en-US" sz="2800" kern="100" dirty="0">
                <a:latin typeface="+mn-ea"/>
                <a:ea typeface="+mn-ea"/>
                <a:cs typeface="Times New Roman" panose="02020603050405020304" pitchFamily="18" charset="0"/>
              </a:rPr>
              <a:t>号</a:t>
            </a:r>
            <a:r>
              <a:rPr lang="en-US" altLang="ja-JP" sz="2800" kern="100" dirty="0">
                <a:latin typeface="+mn-ea"/>
                <a:ea typeface="+mn-ea"/>
                <a:cs typeface="Times New Roman" panose="02020603050405020304" pitchFamily="18" charset="0"/>
              </a:rPr>
              <a:t>79</a:t>
            </a:r>
            <a:r>
              <a:rPr lang="ja-JP" altLang="en-US" sz="2800" kern="100" dirty="0">
                <a:latin typeface="+mn-ea"/>
                <a:ea typeface="+mn-ea"/>
                <a:cs typeface="Times New Roman" panose="02020603050405020304" pitchFamily="18" charset="0"/>
              </a:rPr>
              <a:t>頁）</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在日コリアンの女性に対する「日本国に仇なす敵国人め。さっさと祖国へ帰れ」とのブログ上の記載について、「本邦外出身者である原告について、地域社会から排除することを扇動する不当な差別的言動であるから、</a:t>
            </a:r>
            <a:r>
              <a:rPr lang="ja-JP" altLang="en-US" sz="2800" kern="100" dirty="0">
                <a:solidFill>
                  <a:srgbClr val="FF0000"/>
                </a:solidFill>
                <a:latin typeface="+mn-ea"/>
                <a:ea typeface="+mn-ea"/>
                <a:cs typeface="Times New Roman" panose="02020603050405020304" pitchFamily="18" charset="0"/>
              </a:rPr>
              <a:t>住居において平穏に生活する権利等の人格権に対する違法な侵害行為</a:t>
            </a:r>
            <a:r>
              <a:rPr lang="ja-JP" altLang="en-US" sz="2800" kern="100" dirty="0">
                <a:latin typeface="+mn-ea"/>
                <a:ea typeface="+mn-ea"/>
                <a:cs typeface="Times New Roman" panose="02020603050405020304" pitchFamily="18" charset="0"/>
              </a:rPr>
              <a:t>」として、その他の侮辱表現も含め</a:t>
            </a:r>
            <a:r>
              <a:rPr lang="en-US" altLang="ja-JP" sz="2800" kern="100" dirty="0">
                <a:latin typeface="+mn-ea"/>
                <a:ea typeface="+mn-ea"/>
                <a:cs typeface="Times New Roman" panose="02020603050405020304" pitchFamily="18" charset="0"/>
              </a:rPr>
              <a:t>100</a:t>
            </a:r>
            <a:r>
              <a:rPr lang="ja-JP" altLang="en-US" sz="2800" kern="100" dirty="0">
                <a:latin typeface="+mn-ea"/>
                <a:ea typeface="+mn-ea"/>
                <a:cs typeface="Times New Roman" panose="02020603050405020304" pitchFamily="18" charset="0"/>
              </a:rPr>
              <a:t>万円の慰謝料（弁護士費用を除く）を認めている。</a:t>
            </a:r>
            <a:endParaRPr lang="en-US" altLang="ja-JP" sz="2800" kern="100" dirty="0">
              <a:latin typeface="+mn-ea"/>
              <a:ea typeface="+mn-ea"/>
              <a:cs typeface="Times New Roman" panose="02020603050405020304" pitchFamily="18" charset="0"/>
            </a:endParaRPr>
          </a:p>
          <a:p>
            <a:r>
              <a:rPr lang="ja-JP" altLang="en-US" sz="2800" kern="100" dirty="0">
                <a:solidFill>
                  <a:srgbClr val="FF0000"/>
                </a:solidFill>
                <a:latin typeface="+mn-ea"/>
                <a:ea typeface="+mn-ea"/>
                <a:cs typeface="Times New Roman" panose="02020603050405020304" pitchFamily="18" charset="0"/>
              </a:rPr>
              <a:t>⇒障害者ヘイトスピーチも人種差別のヘイトスピーチも被侵害利益は平穏な生活権や個人の尊厳であり、共通する。</a:t>
            </a:r>
          </a:p>
        </p:txBody>
      </p:sp>
    </p:spTree>
    <p:extLst>
      <p:ext uri="{BB962C8B-B14F-4D97-AF65-F5344CB8AC3E}">
        <p14:creationId xmlns:p14="http://schemas.microsoft.com/office/powerpoint/2010/main" val="33958042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第８　侵害された法益の内実</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①個人の尊厳侵害</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「個人が消しきれない属性」を理由に攻撃対象を「人間以下の存在」として扱い、「個人の尊厳と結びついた重要な人格的利益」を侵害する。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②強い孤独感や自己評価の著しい低下・私生活上の平穏侵害</a:t>
            </a:r>
          </a:p>
          <a:p>
            <a:r>
              <a:rPr lang="ja-JP" altLang="en-US" sz="2800" kern="100" dirty="0">
                <a:latin typeface="+mn-ea"/>
                <a:ea typeface="+mn-ea"/>
                <a:cs typeface="Times New Roman" panose="02020603050405020304" pitchFamily="18" charset="0"/>
              </a:rPr>
              <a:t>「サイバーいじめの被害者は、</a:t>
            </a:r>
            <a:r>
              <a:rPr lang="ja-JP" altLang="en-US" sz="2800" kern="100" dirty="0">
                <a:solidFill>
                  <a:srgbClr val="FF0000"/>
                </a:solidFill>
                <a:latin typeface="+mn-ea"/>
                <a:ea typeface="+mn-ea"/>
                <a:cs typeface="Times New Roman" panose="02020603050405020304" pitchFamily="18" charset="0"/>
              </a:rPr>
              <a:t>不特定多数の人が自身に対して攻撃的ないし批判的又は否定的な感情を有していることを知ってショックを受け、感情を有していること自体に反論することは意味がないことを悟って絶望する</a:t>
            </a:r>
            <a:r>
              <a:rPr lang="ja-JP" altLang="en-US" sz="2800" kern="100" dirty="0">
                <a:latin typeface="+mn-ea"/>
                <a:ea typeface="+mn-ea"/>
                <a:cs typeface="Times New Roman" panose="02020603050405020304" pitchFamily="18" charset="0"/>
              </a:rPr>
              <a:t>。強い孤独感や自己評価の著しい低下は自殺へも至らせよう。」</a:t>
            </a:r>
          </a:p>
          <a:p>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4172439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A983C-1C7C-5522-32EB-7008168089F3}"/>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D6A91303-0DB3-4E45-19A7-13540B0A3800}"/>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第８　侵害された法益の内実</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2445986B-BD7F-A859-87D8-7EAF03B6C8EF}"/>
              </a:ext>
            </a:extLst>
          </p:cNvPr>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③被害の半永続性</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「複製の容易性による情報の拡散性、ネット情報の半永続性は、被害者の自尊の侵害を継続させる・・この点で、オフラインでの誹謗中傷とは、次元が異なる」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⇒インターネット上の誹謗中傷であるがゆえに、損害額は高額になりうる。</a:t>
            </a: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1848054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１　ヘイトスピーチの定義</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「人種、出身国、民族、性別、性的志向、宗教、障害など、自ら主体的に変更することが困難な事柄に基づいて、個人または集団を攻撃、脅迫、侮辱し、もしくは他人を扇動する言論」</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２　ヘイトスピーチの背景にある偏見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人種主義（レイシズム）、優生思想、女性蔑視などの偏見。一定の線引きを行って人の価値に優劣をつけようとするもの。</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平成８年に強制不妊術を定めた旧優生保護法は廃止された。</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⇒「成果主義」や「能力主義」の名の下で、優生思想的な偏見は社会に残り続けたと思われる。</a:t>
            </a:r>
          </a:p>
          <a:p>
            <a:endParaRPr lang="en-US" altLang="ja-JP" sz="2800" kern="100" dirty="0">
              <a:latin typeface="+mn-ea"/>
              <a:ea typeface="+mn-ea"/>
              <a:cs typeface="Times New Roman" panose="02020603050405020304" pitchFamily="18" charset="0"/>
            </a:endParaRPr>
          </a:p>
          <a:p>
            <a:endParaRPr lang="ja-JP" altLang="en-US"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17036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F40AC-0A70-EE8F-C1BF-E8DEE6965BD3}"/>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BDDC275A-2F68-0636-0FFB-88CE80647AA5}"/>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8997F959-1529-F7EA-5BDB-FD9BBBE757A8}"/>
              </a:ext>
            </a:extLst>
          </p:cNvPr>
          <p:cNvSpPr>
            <a:spLocks noGrp="1"/>
          </p:cNvSpPr>
          <p:nvPr>
            <p:ph idx="1"/>
          </p:nvPr>
        </p:nvSpPr>
        <p:spPr>
          <a:xfrm>
            <a:off x="609599" y="1777482"/>
            <a:ext cx="11423073" cy="4949889"/>
          </a:xfrm>
        </p:spPr>
        <p:txBody>
          <a:bodyPr tIns="0" rtlCol="0">
            <a:noAutofit/>
          </a:bodyPr>
          <a:lstStyle/>
          <a:p>
            <a:r>
              <a:rPr lang="ja-JP" altLang="en-US" sz="2800" kern="100" dirty="0">
                <a:latin typeface="+mn-ea"/>
                <a:ea typeface="+mn-ea"/>
                <a:cs typeface="Times New Roman" panose="02020603050405020304" pitchFamily="18" charset="0"/>
              </a:rPr>
              <a:t>２　ヘイトスピーチの背景にある偏見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平成</a:t>
            </a:r>
            <a:r>
              <a:rPr lang="en-US" altLang="ja-JP" sz="2800" kern="100" dirty="0">
                <a:latin typeface="+mn-ea"/>
                <a:ea typeface="+mn-ea"/>
                <a:cs typeface="Times New Roman" panose="02020603050405020304" pitchFamily="18" charset="0"/>
              </a:rPr>
              <a:t>30</a:t>
            </a:r>
            <a:r>
              <a:rPr lang="ja-JP" altLang="en-US" sz="2800" kern="100" dirty="0">
                <a:latin typeface="+mn-ea"/>
                <a:ea typeface="+mn-ea"/>
                <a:cs typeface="Times New Roman" panose="02020603050405020304" pitchFamily="18" charset="0"/>
              </a:rPr>
              <a:t>年</a:t>
            </a:r>
            <a:r>
              <a:rPr lang="en-US" altLang="ja-JP" sz="2800" kern="100" dirty="0">
                <a:latin typeface="+mn-ea"/>
                <a:ea typeface="+mn-ea"/>
                <a:cs typeface="Times New Roman" panose="02020603050405020304" pitchFamily="18" charset="0"/>
              </a:rPr>
              <a:t>7</a:t>
            </a:r>
            <a:r>
              <a:rPr lang="ja-JP" altLang="en-US" sz="2800" kern="100" dirty="0">
                <a:latin typeface="+mn-ea"/>
                <a:ea typeface="+mn-ea"/>
                <a:cs typeface="Times New Roman" panose="02020603050405020304" pitchFamily="18" charset="0"/>
              </a:rPr>
              <a:t>月、ある国会議員が月刊誌で同棲カップルを念頭に「彼ら彼女は子どもを作らない、つまり</a:t>
            </a:r>
            <a:r>
              <a:rPr lang="en-US" altLang="ja-JP" sz="2800" kern="100" dirty="0">
                <a:latin typeface="+mn-ea"/>
                <a:ea typeface="+mn-ea"/>
                <a:cs typeface="Times New Roman" panose="02020603050405020304" pitchFamily="18" charset="0"/>
              </a:rPr>
              <a:t>『</a:t>
            </a:r>
            <a:r>
              <a:rPr lang="ja-JP" altLang="en-US" sz="2800" kern="100" dirty="0">
                <a:latin typeface="+mn-ea"/>
                <a:ea typeface="+mn-ea"/>
                <a:cs typeface="Times New Roman" panose="02020603050405020304" pitchFamily="18" charset="0"/>
              </a:rPr>
              <a:t>生産性</a:t>
            </a:r>
            <a:r>
              <a:rPr lang="en-US" altLang="ja-JP" sz="2800" kern="100" dirty="0">
                <a:latin typeface="+mn-ea"/>
                <a:ea typeface="+mn-ea"/>
                <a:cs typeface="Times New Roman" panose="02020603050405020304" pitchFamily="18" charset="0"/>
              </a:rPr>
              <a:t>』</a:t>
            </a:r>
            <a:r>
              <a:rPr lang="ja-JP" altLang="en-US" sz="2800" kern="100" dirty="0">
                <a:latin typeface="+mn-ea"/>
                <a:ea typeface="+mn-ea"/>
                <a:cs typeface="Times New Roman" panose="02020603050405020304" pitchFamily="18" charset="0"/>
              </a:rPr>
              <a:t>がない、そこに税金を投入することがはたしていいのかどうか」と主張したことが話題に。</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➾生産性がないものには税金を投じる価値がないという偏見は、今回の誹謗中傷にも通じるもの。</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➾不合理な線引き（偏見）に基づくヘイトスピーチやヘイトクライムが許されないという社会規範を明確に示す必要性がある。</a:t>
            </a:r>
            <a:endParaRPr lang="en-US" altLang="ja-JP" sz="2800" kern="100" dirty="0">
              <a:latin typeface="+mn-ea"/>
              <a:ea typeface="+mn-ea"/>
              <a:cs typeface="Times New Roman" panose="02020603050405020304" pitchFamily="18" charset="0"/>
            </a:endParaRPr>
          </a:p>
          <a:p>
            <a:endParaRPr lang="en-US" altLang="ja-JP" sz="2800" kern="100" dirty="0">
              <a:latin typeface="+mn-ea"/>
              <a:ea typeface="+mn-ea"/>
              <a:cs typeface="Times New Roman" panose="02020603050405020304" pitchFamily="18" charset="0"/>
            </a:endParaRPr>
          </a:p>
          <a:p>
            <a:endParaRPr lang="ja-JP" altLang="en-US"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1573681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３　アメリカの法規制</a:t>
            </a:r>
          </a:p>
          <a:p>
            <a:r>
              <a:rPr lang="ja-JP" altLang="en-US" sz="2800" kern="100" dirty="0">
                <a:latin typeface="+mn-ea"/>
                <a:ea typeface="+mn-ea"/>
                <a:cs typeface="Times New Roman" panose="02020603050405020304" pitchFamily="18" charset="0"/>
              </a:rPr>
              <a:t>２００９年　ヘイトクライム防止法（連邦法）</a:t>
            </a:r>
          </a:p>
          <a:p>
            <a:r>
              <a:rPr lang="ja-JP" altLang="en-US" sz="2800" kern="100" dirty="0">
                <a:latin typeface="+mn-ea"/>
                <a:ea typeface="+mn-ea"/>
                <a:cs typeface="Times New Roman" panose="02020603050405020304" pitchFamily="18" charset="0"/>
              </a:rPr>
              <a:t>「人種、肌の色、宗教又は国民的起源」や「性別、性的指向、性的自認、</a:t>
            </a:r>
            <a:r>
              <a:rPr lang="ja-JP" altLang="en-US" sz="2800" kern="100" dirty="0">
                <a:solidFill>
                  <a:srgbClr val="FF0000"/>
                </a:solidFill>
                <a:latin typeface="+mn-ea"/>
                <a:ea typeface="+mn-ea"/>
                <a:cs typeface="Times New Roman" panose="02020603050405020304" pitchFamily="18" charset="0"/>
              </a:rPr>
              <a:t>障害を理由として、故意に人の身体を傷害する行為</a:t>
            </a:r>
            <a:r>
              <a:rPr lang="ja-JP" altLang="en-US" sz="2800" kern="100" dirty="0">
                <a:latin typeface="+mn-ea"/>
                <a:ea typeface="+mn-ea"/>
                <a:cs typeface="Times New Roman" panose="02020603050405020304" pitchFamily="18" charset="0"/>
              </a:rPr>
              <a:t>」をヘイトクライムとして規制</a:t>
            </a:r>
          </a:p>
          <a:p>
            <a:r>
              <a:rPr lang="ja-JP" altLang="en-US" sz="2800" kern="100" dirty="0">
                <a:latin typeface="+mn-ea"/>
                <a:ea typeface="+mn-ea"/>
                <a:cs typeface="Times New Roman" panose="02020603050405020304" pitchFamily="18" charset="0"/>
              </a:rPr>
              <a:t>ヘイトクライムについては犯罪の等級を上げたり、裁判官が刑期を特別に延長できる。</a:t>
            </a:r>
          </a:p>
          <a:p>
            <a:r>
              <a:rPr lang="ja-JP" altLang="en-US" sz="2800" kern="100" dirty="0">
                <a:latin typeface="+mn-ea"/>
                <a:ea typeface="+mn-ea"/>
                <a:cs typeface="Times New Roman" panose="02020603050405020304" pitchFamily="18" charset="0"/>
              </a:rPr>
              <a:t>偏見や偏見に基づくヘイトスピーチの先にヘイトクライムがある。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➾人種主義や優生思想等の偏見を許さないという社会規範を示す上でも、ヘイトクライムの加重処罰には意味がある。</a:t>
            </a:r>
          </a:p>
          <a:p>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1572503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３　アメリカの法規制</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ヘイトクライム統計法（１９９０年）によりヘイトクライムに関する統計データが収集されており 、発生件数が可視化されている。こうしたヘイトクライム法やヘイトクライム統計法は州法にも多くある。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➾ヘイトスピーチに寛容と言われるアメリカにおいても、差別を許さないための立法が重ねられている。</a:t>
            </a:r>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a:p>
            <a:endParaRPr lang="en-US" altLang="ja-JP" sz="2800" kern="100" dirty="0">
              <a:latin typeface="+mn-ea"/>
              <a:ea typeface="+mn-ea"/>
              <a:cs typeface="Times New Roman" panose="02020603050405020304" pitchFamily="18" charset="0"/>
            </a:endParaRPr>
          </a:p>
          <a:p>
            <a:endParaRPr lang="ja-JP" altLang="en-US" sz="2800" kern="100" dirty="0">
              <a:latin typeface="+mn-ea"/>
              <a:ea typeface="+mn-ea"/>
              <a:cs typeface="Times New Roman" panose="02020603050405020304" pitchFamily="18" charset="0"/>
            </a:endParaRPr>
          </a:p>
          <a:p>
            <a:endParaRPr lang="ja-JP" altLang="en-US" sz="2800" kern="100" dirty="0">
              <a:latin typeface="+mn-ea"/>
              <a:ea typeface="+mn-ea"/>
              <a:cs typeface="Times New Roman" panose="02020603050405020304" pitchFamily="18" charset="0"/>
            </a:endParaRPr>
          </a:p>
          <a:p>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73374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４　その他諸外国</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イギリス、ドイツ、フランスなどでも一定の範囲でヘイトスピーチが処罰されている。</a:t>
            </a:r>
          </a:p>
          <a:p>
            <a:r>
              <a:rPr lang="ja-JP" altLang="en-US" sz="2800" kern="100" dirty="0">
                <a:latin typeface="+mn-ea"/>
                <a:ea typeface="+mn-ea"/>
                <a:cs typeface="Times New Roman" panose="02020603050405020304" pitchFamily="18" charset="0"/>
              </a:rPr>
              <a:t>ヨーロッパ諸国、アフリカ諸国、アジア太平洋諸国、南北アメリカ諸国でもヘイトスピーチ規制は一般的であり、「ヘイトスピーチ規制は世界の常識」とも言われることも。</a:t>
            </a:r>
          </a:p>
          <a:p>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3901608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a:t>
            </a:r>
            <a:r>
              <a:rPr lang="ja-JP" altLang="en-US" sz="3600" b="1" dirty="0">
                <a:ea typeface="ＭＳ ゴシック" panose="020B0609070205080204" pitchFamily="49" charset="-128"/>
                <a:cs typeface="Times New Roman" panose="02020603050405020304" pitchFamily="18" charset="0"/>
              </a:rPr>
              <a:t>１</a:t>
            </a:r>
            <a:r>
              <a:rPr lang="ja-JP" altLang="en-US" sz="3600" b="1" dirty="0">
                <a:effectLst/>
                <a:ea typeface="ＭＳ ゴシック" panose="020B0609070205080204" pitchFamily="49" charset="-128"/>
                <a:cs typeface="Times New Roman" panose="02020603050405020304" pitchFamily="18" charset="0"/>
              </a:rPr>
              <a:t>　誹謗中傷</a:t>
            </a:r>
            <a:r>
              <a:rPr lang="ja-JP" altLang="en-US" sz="3600" b="1" dirty="0">
                <a:ea typeface="ＭＳ ゴシック" panose="020B0609070205080204" pitchFamily="49" charset="-128"/>
                <a:cs typeface="Times New Roman" panose="02020603050405020304" pitchFamily="18" charset="0"/>
              </a:rPr>
              <a:t>を受けるに至った経緯</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96261" cy="4781937"/>
          </a:xfrm>
        </p:spPr>
        <p:txBody>
          <a:bodyPr tIns="0" rtlCol="0">
            <a:noAutofit/>
          </a:bodyPr>
          <a:lstStyle/>
          <a:p>
            <a:pPr algn="l"/>
            <a:r>
              <a:rPr lang="ja-JP" altLang="en-US" sz="2800" kern="100" dirty="0">
                <a:effectLst/>
                <a:latin typeface="+mn-ea"/>
                <a:ea typeface="+mn-ea"/>
                <a:cs typeface="Times New Roman" panose="02020603050405020304" pitchFamily="18" charset="0"/>
              </a:rPr>
              <a:t>１　当事者</a:t>
            </a:r>
          </a:p>
          <a:p>
            <a:pPr algn="l"/>
            <a:r>
              <a:rPr lang="ja-JP" altLang="en-US" sz="2800" kern="100" dirty="0">
                <a:latin typeface="+mn-ea"/>
                <a:ea typeface="+mn-ea"/>
                <a:cs typeface="Times New Roman" panose="02020603050405020304" pitchFamily="18" charset="0"/>
              </a:rPr>
              <a:t>Ａさん（</a:t>
            </a:r>
            <a:r>
              <a:rPr lang="ja-JP" altLang="en-US" sz="2800" kern="100" dirty="0">
                <a:effectLst/>
                <a:latin typeface="+mn-ea"/>
                <a:ea typeface="+mn-ea"/>
                <a:cs typeface="Times New Roman" panose="02020603050405020304" pitchFamily="18" charset="0"/>
              </a:rPr>
              <a:t>４０代、男性）</a:t>
            </a:r>
          </a:p>
          <a:p>
            <a:pPr algn="l"/>
            <a:r>
              <a:rPr lang="ja-JP" altLang="en-US" sz="2800" kern="100" dirty="0">
                <a:effectLst/>
                <a:latin typeface="+mn-ea"/>
                <a:ea typeface="+mn-ea"/>
                <a:cs typeface="Times New Roman" panose="02020603050405020304" pitchFamily="18" charset="0"/>
              </a:rPr>
              <a:t>障害名：脊椎骨端異形成症（関節変形や拘縮のため四肢重度麻痺）</a:t>
            </a:r>
            <a:endParaRPr lang="en-US" altLang="ja-JP" sz="2800" kern="100" dirty="0">
              <a:effectLst/>
              <a:latin typeface="+mn-ea"/>
              <a:ea typeface="+mn-ea"/>
              <a:cs typeface="Times New Roman" panose="02020603050405020304" pitchFamily="18" charset="0"/>
            </a:endParaRP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２　訴訟に至る経緯</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（１）群馬県内で母親と生活（</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S50</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R3.4</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（２）母親癌のため短期入所（</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R3.5.2</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R3.6.16</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→自立生活を希望し、埼玉県内のＣＩＬに相談。</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（３）所沢市内のグループホームに入居（</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H3.6.16</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p>
          <a:p>
            <a:pPr marL="0" lvl="0" indent="0" algn="just">
              <a:buClr>
                <a:srgbClr val="C0CF3A">
                  <a:lumMod val="50000"/>
                </a:srgbClr>
              </a:buClr>
              <a:buNone/>
            </a:pPr>
            <a:endParaRPr lang="ja-JP" altLang="en-US" sz="2800" kern="100" dirty="0">
              <a:effectLst/>
              <a:latin typeface="+mn-ea"/>
              <a:ea typeface="+mn-ea"/>
              <a:cs typeface="Times New Roman" panose="02020603050405020304" pitchFamily="18" charset="0"/>
            </a:endParaRPr>
          </a:p>
        </p:txBody>
      </p:sp>
    </p:spTree>
    <p:extLst>
      <p:ext uri="{BB962C8B-B14F-4D97-AF65-F5344CB8AC3E}">
        <p14:creationId xmlns:p14="http://schemas.microsoft.com/office/powerpoint/2010/main" val="4057025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48A42-F6DE-08FA-F005-0F834FDE84F2}"/>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DD4F2294-A297-9F5E-EBBF-CC17B5F870D1}"/>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第９　障害者ヘイト撲滅のために</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171C965B-E7EA-879D-04E9-37BEC114FEA1}"/>
              </a:ext>
            </a:extLst>
          </p:cNvPr>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５　わが国の法整備状況</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平成</a:t>
            </a:r>
            <a:r>
              <a:rPr lang="en-US" altLang="ja-JP" sz="2800" kern="100" dirty="0">
                <a:latin typeface="+mn-ea"/>
                <a:ea typeface="+mn-ea"/>
                <a:cs typeface="Times New Roman" panose="02020603050405020304" pitchFamily="18" charset="0"/>
              </a:rPr>
              <a:t>28</a:t>
            </a:r>
            <a:r>
              <a:rPr lang="ja-JP" altLang="en-US" sz="2800" kern="100" dirty="0">
                <a:latin typeface="+mn-ea"/>
                <a:ea typeface="+mn-ea"/>
                <a:cs typeface="Times New Roman" panose="02020603050405020304" pitchFamily="18" charset="0"/>
              </a:rPr>
              <a:t>年</a:t>
            </a:r>
            <a:r>
              <a:rPr lang="en-US" altLang="ja-JP" sz="2800" kern="100" dirty="0">
                <a:latin typeface="+mn-ea"/>
                <a:ea typeface="+mn-ea"/>
                <a:cs typeface="Times New Roman" panose="02020603050405020304" pitchFamily="18" charset="0"/>
              </a:rPr>
              <a:t>5</a:t>
            </a:r>
            <a:r>
              <a:rPr lang="ja-JP" altLang="en-US" sz="2800" kern="100" dirty="0">
                <a:latin typeface="+mn-ea"/>
                <a:ea typeface="+mn-ea"/>
                <a:cs typeface="Times New Roman" panose="02020603050405020304" pitchFamily="18" charset="0"/>
              </a:rPr>
              <a:t>月、「本邦外出身者に対する不当な差別的言動の解消に向けた取組の推進に関する法律」（ヘイトスピーチ解消法）が成立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➾国や地方自治体に対しヘイトスピーチ解消に向けた施策を実施する責務が課されたが、同法が解消としようとする行為は、「本邦外出身者に対する不当な差別的言動」のみ</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諸外国と同じように人種主義や優生思想などの偏見に基づく人権侵害や犯罪はわが国にも多くあったはず。</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ヘイトスピーチやヘイトクライムに対する刑事規制を含めた法的な整備をさらに検討する必要がある。</a:t>
            </a:r>
          </a:p>
          <a:p>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377222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63CCB-6E80-9AA6-CEE0-C6DD5B42F5B9}"/>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A776F5A6-2B21-4F2A-B92F-AEBAFCF71AB3}"/>
              </a:ext>
            </a:extLst>
          </p:cNvPr>
          <p:cNvSpPr>
            <a:spLocks noGrp="1"/>
          </p:cNvSpPr>
          <p:nvPr>
            <p:ph type="title"/>
          </p:nvPr>
        </p:nvSpPr>
        <p:spPr>
          <a:xfrm>
            <a:off x="609600" y="720608"/>
            <a:ext cx="10972800" cy="910813"/>
          </a:xfrm>
        </p:spPr>
        <p:txBody>
          <a:bodyPr rtlCol="0">
            <a:noAutofit/>
          </a:bodyPr>
          <a:lstStyle/>
          <a:p>
            <a:r>
              <a:rPr lang="ja-JP" altLang="en-US" sz="3600" b="1" dirty="0">
                <a:latin typeface="Meiryo UI" panose="020B0604030504040204" pitchFamily="50" charset="-128"/>
                <a:ea typeface="Meiryo UI" panose="020B0604030504040204" pitchFamily="50" charset="-128"/>
              </a:rPr>
              <a:t>参考文献</a:t>
            </a:r>
          </a:p>
        </p:txBody>
      </p:sp>
      <p:sp>
        <p:nvSpPr>
          <p:cNvPr id="2" name="コンテンツ プレースホルダー 1">
            <a:extLst>
              <a:ext uri="{FF2B5EF4-FFF2-40B4-BE49-F238E27FC236}">
                <a16:creationId xmlns:a16="http://schemas.microsoft.com/office/drawing/2014/main" id="{48360ADE-E5FB-F464-BF0D-11D170FD19B6}"/>
              </a:ext>
            </a:extLst>
          </p:cNvPr>
          <p:cNvSpPr>
            <a:spLocks noGrp="1"/>
          </p:cNvSpPr>
          <p:nvPr>
            <p:ph idx="1"/>
          </p:nvPr>
        </p:nvSpPr>
        <p:spPr>
          <a:xfrm>
            <a:off x="609600" y="1777482"/>
            <a:ext cx="11212286" cy="4949889"/>
          </a:xfrm>
        </p:spPr>
        <p:txBody>
          <a:bodyPr tIns="0" rtlCol="0">
            <a:noAutofit/>
          </a:bodyPr>
          <a:lstStyle/>
          <a:p>
            <a:pPr marL="0" indent="0">
              <a:buNone/>
            </a:pPr>
            <a:r>
              <a:rPr lang="ja-JP" altLang="en-US" sz="2200" kern="100" dirty="0">
                <a:latin typeface="+mn-ea"/>
                <a:ea typeface="+mn-ea"/>
                <a:cs typeface="Times New Roman" panose="02020603050405020304" pitchFamily="18" charset="0"/>
              </a:rPr>
              <a:t>・「座談会・誹謗中傷問題の現状と侮辱罪改正の課題」ジュリスト</a:t>
            </a:r>
            <a:r>
              <a:rPr lang="en-US" altLang="ja-JP" sz="2200" kern="100" dirty="0">
                <a:latin typeface="+mn-ea"/>
                <a:ea typeface="+mn-ea"/>
                <a:cs typeface="Times New Roman" panose="02020603050405020304" pitchFamily="18" charset="0"/>
              </a:rPr>
              <a:t>1573</a:t>
            </a:r>
            <a:r>
              <a:rPr lang="ja-JP" altLang="en-US" sz="2200" kern="100" dirty="0">
                <a:latin typeface="+mn-ea"/>
                <a:ea typeface="+mn-ea"/>
                <a:cs typeface="Times New Roman" panose="02020603050405020304" pitchFamily="18" charset="0"/>
              </a:rPr>
              <a:t>号・</a:t>
            </a:r>
            <a:r>
              <a:rPr lang="en-US" altLang="ja-JP" sz="2200" kern="100" dirty="0">
                <a:latin typeface="+mn-ea"/>
                <a:ea typeface="+mn-ea"/>
                <a:cs typeface="Times New Roman" panose="02020603050405020304" pitchFamily="18" charset="0"/>
              </a:rPr>
              <a:t>25</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・棟居快行「差別的表現」高橋和之＝大石眞編「憲法の争点（第</a:t>
            </a:r>
            <a:r>
              <a:rPr lang="en-US" altLang="ja-JP" sz="2200" kern="100" dirty="0">
                <a:latin typeface="+mn-ea"/>
                <a:ea typeface="+mn-ea"/>
                <a:cs typeface="Times New Roman" panose="02020603050405020304" pitchFamily="18" charset="0"/>
              </a:rPr>
              <a:t>3</a:t>
            </a:r>
            <a:r>
              <a:rPr lang="ja-JP" altLang="en-US" sz="2200" kern="100" dirty="0">
                <a:latin typeface="+mn-ea"/>
                <a:ea typeface="+mn-ea"/>
                <a:cs typeface="Times New Roman" panose="02020603050405020304" pitchFamily="18" charset="0"/>
              </a:rPr>
              <a:t>版）」</a:t>
            </a:r>
            <a:r>
              <a:rPr lang="en-US" altLang="ja-JP" sz="2200" kern="100" dirty="0">
                <a:latin typeface="+mn-ea"/>
                <a:ea typeface="+mn-ea"/>
                <a:cs typeface="Times New Roman" panose="02020603050405020304" pitchFamily="18" charset="0"/>
              </a:rPr>
              <a:t>104</a:t>
            </a:r>
            <a:r>
              <a:rPr lang="ja-JP" altLang="en-US" sz="2200" kern="100" dirty="0">
                <a:latin typeface="+mn-ea"/>
                <a:ea typeface="+mn-ea"/>
                <a:cs typeface="Times New Roman" panose="02020603050405020304" pitchFamily="18" charset="0"/>
              </a:rPr>
              <a:t>頁～</a:t>
            </a:r>
            <a:r>
              <a:rPr lang="en-US" altLang="ja-JP" sz="2200" kern="100" dirty="0">
                <a:latin typeface="+mn-ea"/>
                <a:ea typeface="+mn-ea"/>
                <a:cs typeface="Times New Roman" panose="02020603050405020304" pitchFamily="18" charset="0"/>
              </a:rPr>
              <a:t>105</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・金尚均「ヘイトスピーチ規制の意義と特殊性」金尚均編「ヘイト・スピーチの法的研究」（法律文化社、</a:t>
            </a:r>
            <a:r>
              <a:rPr lang="en-US" altLang="ja-JP" sz="2200" kern="100" dirty="0">
                <a:latin typeface="+mn-ea"/>
                <a:ea typeface="+mn-ea"/>
                <a:cs typeface="Times New Roman" panose="02020603050405020304" pitchFamily="18" charset="0"/>
              </a:rPr>
              <a:t>2014</a:t>
            </a:r>
            <a:r>
              <a:rPr lang="ja-JP" altLang="en-US" sz="2200" kern="100" dirty="0">
                <a:latin typeface="+mn-ea"/>
                <a:ea typeface="+mn-ea"/>
                <a:cs typeface="Times New Roman" panose="02020603050405020304" pitchFamily="18" charset="0"/>
              </a:rPr>
              <a:t>年）</a:t>
            </a:r>
            <a:r>
              <a:rPr lang="en-US" altLang="ja-JP" sz="2200" kern="100" dirty="0">
                <a:latin typeface="+mn-ea"/>
                <a:ea typeface="+mn-ea"/>
                <a:cs typeface="Times New Roman" panose="02020603050405020304" pitchFamily="18" charset="0"/>
              </a:rPr>
              <a:t>160</a:t>
            </a:r>
            <a:r>
              <a:rPr lang="ja-JP" altLang="en-US" sz="2200" kern="100" dirty="0">
                <a:latin typeface="+mn-ea"/>
                <a:ea typeface="+mn-ea"/>
                <a:cs typeface="Times New Roman" panose="02020603050405020304" pitchFamily="18" charset="0"/>
              </a:rPr>
              <a:t>頁～</a:t>
            </a:r>
            <a:r>
              <a:rPr lang="en-US" altLang="ja-JP" sz="2200" kern="100" dirty="0">
                <a:latin typeface="+mn-ea"/>
                <a:ea typeface="+mn-ea"/>
                <a:cs typeface="Times New Roman" panose="02020603050405020304" pitchFamily="18" charset="0"/>
              </a:rPr>
              <a:t>161</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・西貝吉晃「サイバーいじめと侮辱罪」法律時報</a:t>
            </a:r>
            <a:r>
              <a:rPr lang="en-US" altLang="ja-JP" sz="2200" kern="100" dirty="0">
                <a:latin typeface="+mn-ea"/>
                <a:ea typeface="+mn-ea"/>
                <a:cs typeface="Times New Roman" panose="02020603050405020304" pitchFamily="18" charset="0"/>
              </a:rPr>
              <a:t>1168</a:t>
            </a:r>
            <a:r>
              <a:rPr lang="ja-JP" altLang="en-US" sz="2200" kern="100" dirty="0">
                <a:latin typeface="+mn-ea"/>
                <a:ea typeface="+mn-ea"/>
                <a:cs typeface="Times New Roman" panose="02020603050405020304" pitchFamily="18" charset="0"/>
              </a:rPr>
              <a:t>号</a:t>
            </a:r>
            <a:r>
              <a:rPr lang="en-US" altLang="ja-JP" sz="2200" kern="100" dirty="0">
                <a:latin typeface="+mn-ea"/>
                <a:ea typeface="+mn-ea"/>
                <a:cs typeface="Times New Roman" panose="02020603050405020304" pitchFamily="18" charset="0"/>
              </a:rPr>
              <a:t>2</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・深町晋也「オンラインハラスメントの刑法的規律」法学セミナー</a:t>
            </a:r>
            <a:r>
              <a:rPr lang="en-US" altLang="ja-JP" sz="2200" kern="100" dirty="0">
                <a:latin typeface="+mn-ea"/>
                <a:ea typeface="+mn-ea"/>
                <a:cs typeface="Times New Roman" panose="02020603050405020304" pitchFamily="18" charset="0"/>
              </a:rPr>
              <a:t>803</a:t>
            </a:r>
            <a:r>
              <a:rPr lang="ja-JP" altLang="en-US" sz="2200" kern="100" dirty="0">
                <a:latin typeface="+mn-ea"/>
                <a:ea typeface="+mn-ea"/>
                <a:cs typeface="Times New Roman" panose="02020603050405020304" pitchFamily="18" charset="0"/>
              </a:rPr>
              <a:t>号</a:t>
            </a:r>
            <a:r>
              <a:rPr lang="en-US" altLang="ja-JP" sz="2200" kern="100" dirty="0">
                <a:latin typeface="+mn-ea"/>
                <a:ea typeface="+mn-ea"/>
                <a:cs typeface="Times New Roman" panose="02020603050405020304" pitchFamily="18" charset="0"/>
              </a:rPr>
              <a:t>15</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・巻美矢紀「自尊としての</a:t>
            </a:r>
            <a:r>
              <a:rPr lang="en-US" altLang="ja-JP" sz="2200" kern="100" dirty="0">
                <a:latin typeface="+mn-ea"/>
                <a:ea typeface="+mn-ea"/>
                <a:cs typeface="Times New Roman" panose="02020603050405020304" pitchFamily="18" charset="0"/>
              </a:rPr>
              <a:t>『</a:t>
            </a:r>
            <a:r>
              <a:rPr lang="ja-JP" altLang="en-US" sz="2200" kern="100" dirty="0">
                <a:latin typeface="+mn-ea"/>
                <a:ea typeface="+mn-ea"/>
                <a:cs typeface="Times New Roman" panose="02020603050405020304" pitchFamily="18" charset="0"/>
              </a:rPr>
              <a:t>名誉感情</a:t>
            </a:r>
            <a:r>
              <a:rPr lang="en-US" altLang="ja-JP" sz="2200" kern="100" dirty="0">
                <a:latin typeface="+mn-ea"/>
                <a:ea typeface="+mn-ea"/>
                <a:cs typeface="Times New Roman" panose="02020603050405020304" pitchFamily="18" charset="0"/>
              </a:rPr>
              <a:t>』</a:t>
            </a:r>
            <a:r>
              <a:rPr lang="ja-JP" altLang="en-US" sz="2200" kern="100" dirty="0">
                <a:latin typeface="+mn-ea"/>
                <a:ea typeface="+mn-ea"/>
                <a:cs typeface="Times New Roman" panose="02020603050405020304" pitchFamily="18" charset="0"/>
              </a:rPr>
              <a:t>とその憲法的保護に関する試論」ジュリスト</a:t>
            </a:r>
            <a:r>
              <a:rPr lang="en-US" altLang="ja-JP" sz="2200" kern="100" dirty="0">
                <a:latin typeface="+mn-ea"/>
                <a:ea typeface="+mn-ea"/>
                <a:cs typeface="Times New Roman" panose="02020603050405020304" pitchFamily="18" charset="0"/>
              </a:rPr>
              <a:t>1573</a:t>
            </a:r>
            <a:r>
              <a:rPr lang="ja-JP" altLang="en-US" sz="2200" kern="100" dirty="0">
                <a:latin typeface="+mn-ea"/>
                <a:ea typeface="+mn-ea"/>
                <a:cs typeface="Times New Roman" panose="02020603050405020304" pitchFamily="18" charset="0"/>
              </a:rPr>
              <a:t>号</a:t>
            </a:r>
            <a:r>
              <a:rPr lang="en-US" altLang="ja-JP" sz="2200" kern="100" dirty="0">
                <a:latin typeface="+mn-ea"/>
                <a:ea typeface="+mn-ea"/>
                <a:cs typeface="Times New Roman" panose="02020603050405020304" pitchFamily="18" charset="0"/>
              </a:rPr>
              <a:t>34</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・辻村みよ子「憲法（第７版）」（日本評論社、</a:t>
            </a:r>
            <a:r>
              <a:rPr lang="en-US" altLang="ja-JP" sz="2200" kern="100" dirty="0">
                <a:latin typeface="+mn-ea"/>
                <a:ea typeface="+mn-ea"/>
                <a:cs typeface="Times New Roman" panose="02020603050405020304" pitchFamily="18" charset="0"/>
              </a:rPr>
              <a:t>2021</a:t>
            </a:r>
            <a:r>
              <a:rPr lang="ja-JP" altLang="en-US" sz="2200" kern="100" dirty="0">
                <a:latin typeface="+mn-ea"/>
                <a:ea typeface="+mn-ea"/>
                <a:cs typeface="Times New Roman" panose="02020603050405020304" pitchFamily="18" charset="0"/>
              </a:rPr>
              <a:t>年）</a:t>
            </a:r>
            <a:r>
              <a:rPr lang="en-US" altLang="ja-JP" sz="2200" kern="100" dirty="0">
                <a:latin typeface="+mn-ea"/>
                <a:ea typeface="+mn-ea"/>
                <a:cs typeface="Times New Roman" panose="02020603050405020304" pitchFamily="18" charset="0"/>
              </a:rPr>
              <a:t>216</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・奈須祐治「ヘイト・スピーチの比較研究」（信山社、</a:t>
            </a:r>
            <a:r>
              <a:rPr lang="en-US" altLang="ja-JP" sz="2200" kern="100" dirty="0">
                <a:latin typeface="+mn-ea"/>
                <a:ea typeface="+mn-ea"/>
                <a:cs typeface="Times New Roman" panose="02020603050405020304" pitchFamily="18" charset="0"/>
              </a:rPr>
              <a:t>2019</a:t>
            </a:r>
            <a:r>
              <a:rPr lang="ja-JP" altLang="en-US" sz="2200" kern="100" dirty="0">
                <a:latin typeface="+mn-ea"/>
                <a:ea typeface="+mn-ea"/>
                <a:cs typeface="Times New Roman" panose="02020603050405020304" pitchFamily="18" charset="0"/>
              </a:rPr>
              <a:t>年）</a:t>
            </a:r>
            <a:r>
              <a:rPr lang="en-US" altLang="ja-JP" sz="2200" kern="100" dirty="0">
                <a:latin typeface="+mn-ea"/>
                <a:ea typeface="+mn-ea"/>
                <a:cs typeface="Times New Roman" panose="02020603050405020304" pitchFamily="18" charset="0"/>
              </a:rPr>
              <a:t>40</a:t>
            </a:r>
            <a:r>
              <a:rPr lang="ja-JP" altLang="en-US" sz="2200" kern="100" dirty="0">
                <a:latin typeface="+mn-ea"/>
                <a:ea typeface="+mn-ea"/>
                <a:cs typeface="Times New Roman" panose="02020603050405020304" pitchFamily="18" charset="0"/>
              </a:rPr>
              <a:t>頁～</a:t>
            </a:r>
            <a:r>
              <a:rPr lang="en-US" altLang="ja-JP" sz="2200" kern="100" dirty="0">
                <a:latin typeface="+mn-ea"/>
                <a:ea typeface="+mn-ea"/>
                <a:cs typeface="Times New Roman" panose="02020603050405020304" pitchFamily="18" charset="0"/>
              </a:rPr>
              <a:t>43</a:t>
            </a:r>
            <a:r>
              <a:rPr lang="ja-JP" altLang="en-US" sz="2200" kern="100" dirty="0">
                <a:latin typeface="+mn-ea"/>
                <a:ea typeface="+mn-ea"/>
                <a:cs typeface="Times New Roman" panose="02020603050405020304" pitchFamily="18" charset="0"/>
              </a:rPr>
              <a:t>頁</a:t>
            </a:r>
          </a:p>
          <a:p>
            <a:pPr marL="0" indent="0">
              <a:buNone/>
            </a:pPr>
            <a:r>
              <a:rPr lang="ja-JP" altLang="en-US" sz="2200" kern="100" dirty="0">
                <a:latin typeface="+mn-ea"/>
                <a:ea typeface="+mn-ea"/>
                <a:cs typeface="Times New Roman" panose="02020603050405020304" pitchFamily="18" charset="0"/>
              </a:rPr>
              <a:t>・前田朗「ヘイトスピーチ法研究要綱」（三一書房、</a:t>
            </a:r>
            <a:r>
              <a:rPr lang="en-US" altLang="ja-JP" sz="2200" kern="100" dirty="0">
                <a:latin typeface="+mn-ea"/>
                <a:ea typeface="+mn-ea"/>
                <a:cs typeface="Times New Roman" panose="02020603050405020304" pitchFamily="18" charset="0"/>
              </a:rPr>
              <a:t>2021</a:t>
            </a:r>
            <a:r>
              <a:rPr lang="ja-JP" altLang="en-US" sz="2200" kern="100" dirty="0">
                <a:latin typeface="+mn-ea"/>
                <a:ea typeface="+mn-ea"/>
                <a:cs typeface="Times New Roman" panose="02020603050405020304" pitchFamily="18" charset="0"/>
              </a:rPr>
              <a:t>年）</a:t>
            </a:r>
            <a:r>
              <a:rPr lang="en-US" altLang="ja-JP" sz="2200" kern="100" dirty="0">
                <a:latin typeface="+mn-ea"/>
                <a:ea typeface="+mn-ea"/>
                <a:cs typeface="Times New Roman" panose="02020603050405020304" pitchFamily="18" charset="0"/>
              </a:rPr>
              <a:t>416</a:t>
            </a:r>
            <a:r>
              <a:rPr lang="ja-JP" altLang="en-US" sz="2200" kern="100" dirty="0">
                <a:latin typeface="+mn-ea"/>
                <a:ea typeface="+mn-ea"/>
                <a:cs typeface="Times New Roman" panose="02020603050405020304" pitchFamily="18" charset="0"/>
              </a:rPr>
              <a:t>頁</a:t>
            </a:r>
            <a:endParaRPr lang="en-US" altLang="ja-JP" sz="2200" kern="100" dirty="0">
              <a:latin typeface="+mn-ea"/>
              <a:ea typeface="+mn-ea"/>
              <a:cs typeface="Times New Roman" panose="02020603050405020304" pitchFamily="18" charset="0"/>
            </a:endParaRPr>
          </a:p>
          <a:p>
            <a:pPr marL="0" indent="0">
              <a:buNone/>
            </a:pPr>
            <a:endParaRPr lang="en-US" altLang="ja-JP" sz="2200" kern="100" dirty="0">
              <a:latin typeface="+mn-ea"/>
              <a:ea typeface="+mn-ea"/>
              <a:cs typeface="Times New Roman" panose="02020603050405020304" pitchFamily="18" charset="0"/>
            </a:endParaRPr>
          </a:p>
          <a:p>
            <a:pPr marL="0" indent="0" algn="ctr">
              <a:buNone/>
            </a:pPr>
            <a:endParaRPr lang="ja-JP" altLang="en-US" sz="4000" kern="100" dirty="0">
              <a:latin typeface="+mn-ea"/>
              <a:ea typeface="+mn-ea"/>
              <a:cs typeface="Times New Roman" panose="02020603050405020304" pitchFamily="18" charset="0"/>
            </a:endParaRPr>
          </a:p>
          <a:p>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2588137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455E4-03BC-0C10-5CE7-0B7FE17949B3}"/>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EEED57F-41E0-10CD-7834-CD2DAE60A308}"/>
              </a:ext>
            </a:extLst>
          </p:cNvPr>
          <p:cNvSpPr>
            <a:spLocks noGrp="1"/>
          </p:cNvSpPr>
          <p:nvPr>
            <p:ph type="title"/>
          </p:nvPr>
        </p:nvSpPr>
        <p:spPr>
          <a:xfrm>
            <a:off x="609600" y="720608"/>
            <a:ext cx="10972800" cy="910813"/>
          </a:xfrm>
        </p:spPr>
        <p:txBody>
          <a:bodyPr rtlCol="0">
            <a:noAutofit/>
          </a:bodyPr>
          <a:lstStyle/>
          <a:p>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9128BC48-61F2-A76F-1D34-6EDE3F91E6F9}"/>
              </a:ext>
            </a:extLst>
          </p:cNvPr>
          <p:cNvSpPr>
            <a:spLocks noGrp="1"/>
          </p:cNvSpPr>
          <p:nvPr>
            <p:ph idx="1"/>
          </p:nvPr>
        </p:nvSpPr>
        <p:spPr>
          <a:xfrm>
            <a:off x="609600" y="1777482"/>
            <a:ext cx="11212286" cy="4949889"/>
          </a:xfrm>
        </p:spPr>
        <p:txBody>
          <a:bodyPr tIns="0" rtlCol="0">
            <a:noAutofit/>
          </a:bodyPr>
          <a:lstStyle/>
          <a:p>
            <a:pPr marL="0" indent="0">
              <a:buNone/>
            </a:pPr>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a:p>
            <a:pPr marL="0" indent="0" algn="ctr">
              <a:buNone/>
            </a:pPr>
            <a:r>
              <a:rPr lang="ja-JP" altLang="en-US" sz="4000" kern="100" dirty="0">
                <a:latin typeface="+mn-ea"/>
                <a:ea typeface="+mn-ea"/>
                <a:cs typeface="Times New Roman" panose="02020603050405020304" pitchFamily="18" charset="0"/>
              </a:rPr>
              <a:t>ご清聴ありがとうございました</a:t>
            </a:r>
          </a:p>
          <a:p>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23508307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a:t>
            </a:r>
            <a:r>
              <a:rPr lang="ja-JP" altLang="en-US" sz="3600" b="1" dirty="0">
                <a:ea typeface="ＭＳ ゴシック" panose="020B0609070205080204" pitchFamily="49" charset="-128"/>
                <a:cs typeface="Times New Roman" panose="02020603050405020304" pitchFamily="18" charset="0"/>
              </a:rPr>
              <a:t>１</a:t>
            </a:r>
            <a:r>
              <a:rPr lang="ja-JP" altLang="en-US" sz="3600" b="1" dirty="0">
                <a:effectLst/>
                <a:ea typeface="ＭＳ ゴシック" panose="020B0609070205080204" pitchFamily="49" charset="-128"/>
                <a:cs typeface="Times New Roman" panose="02020603050405020304" pitchFamily="18" charset="0"/>
              </a:rPr>
              <a:t>　誹謗中傷</a:t>
            </a:r>
            <a:r>
              <a:rPr lang="ja-JP" altLang="en-US" sz="3600" b="1" dirty="0">
                <a:ea typeface="ＭＳ ゴシック" panose="020B0609070205080204" pitchFamily="49" charset="-128"/>
                <a:cs typeface="Times New Roman" panose="02020603050405020304" pitchFamily="18" charset="0"/>
              </a:rPr>
              <a:t>を受けるに至った経緯</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081657" cy="4781937"/>
          </a:xfrm>
        </p:spPr>
        <p:txBody>
          <a:bodyPr tIns="0" rtlCol="0">
            <a:noAutofit/>
          </a:bodyPr>
          <a:lstStyle/>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（４）所沢市内のアパートで一人暮らし（</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R4.1</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→所沢市：</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日</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26</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時間（月</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806</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時間）の重度訪問介護</a:t>
            </a:r>
            <a:endPar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（５）</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R4.2.18</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前橋市に</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823</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時間の重度訪問介護を求め申請。</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⇒前橋市は月</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460.5</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日約</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15</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時間）を支給決定</a:t>
            </a:r>
            <a:endPar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⇒支給決定には理由の記載がなかった。</a:t>
            </a: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R4.4.11</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前橋地裁に対し</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744</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月の重度訪問介護の義務付けなどを求め訴訟提起</a:t>
            </a:r>
            <a:endPar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lvl="0">
              <a:buClr>
                <a:srgbClr val="C0CF3A">
                  <a:lumMod val="50000"/>
                </a:srgbClr>
              </a:buClr>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➾訴訟を提起したことが報じられると、ネットの匿名掲示板で多くの誹謗中傷を受けることになった。</a:t>
            </a:r>
          </a:p>
          <a:p>
            <a:pPr lvl="0">
              <a:buClr>
                <a:srgbClr val="C0CF3A">
                  <a:lumMod val="50000"/>
                </a:srgbClr>
              </a:buClr>
            </a:pPr>
            <a:endPar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152400" indent="-152400" algn="just"/>
            <a:endParaRPr lang="en-US" altLang="ja-JP" sz="2800" kern="100" dirty="0">
              <a:latin typeface="Century" panose="02040604050505020304" pitchFamily="18" charset="0"/>
              <a:ea typeface="ＭＳ ゴシック" panose="020B0609070205080204" pitchFamily="49" charset="-128"/>
              <a:cs typeface="Times New Roman" panose="02020603050405020304" pitchFamily="18" charset="0"/>
            </a:endParaRPr>
          </a:p>
          <a:p>
            <a:pPr marL="152400" indent="-152400" algn="just"/>
            <a:endParaRPr lang="ja-JP" altLang="ja-JP" sz="2000" kern="100" dirty="0">
              <a:latin typeface="Century" panose="02040604050505020304" pitchFamily="18" charset="0"/>
              <a:cs typeface="Times New Roman" panose="02020603050405020304" pitchFamily="18" charset="0"/>
            </a:endParaRPr>
          </a:p>
          <a:p>
            <a:pPr algn="l"/>
            <a:endParaRPr lang="ja-JP" altLang="en-US" sz="2800" kern="100" dirty="0">
              <a:effectLst/>
              <a:latin typeface="+mn-ea"/>
              <a:ea typeface="+mn-ea"/>
              <a:cs typeface="Times New Roman" panose="02020603050405020304" pitchFamily="18" charset="0"/>
            </a:endParaRPr>
          </a:p>
        </p:txBody>
      </p:sp>
    </p:spTree>
    <p:extLst>
      <p:ext uri="{BB962C8B-B14F-4D97-AF65-F5344CB8AC3E}">
        <p14:creationId xmlns:p14="http://schemas.microsoft.com/office/powerpoint/2010/main" val="3566042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第２　誹謗中傷の内容</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081657" cy="4949889"/>
          </a:xfrm>
        </p:spPr>
        <p:txBody>
          <a:bodyPr tIns="0" rtlCol="0">
            <a:noAutofit/>
          </a:bodyPr>
          <a:lstStyle/>
          <a:p>
            <a:pPr algn="l"/>
            <a:r>
              <a:rPr lang="ja-JP" altLang="en-US" sz="2800" kern="100" dirty="0">
                <a:latin typeface="+mn-ea"/>
                <a:ea typeface="+mn-ea"/>
                <a:cs typeface="Times New Roman" panose="02020603050405020304" pitchFamily="18" charset="0"/>
              </a:rPr>
              <a:t>「殺処分でいいやん」、「安楽死でいいじゃん」、</a:t>
            </a:r>
            <a:endParaRPr lang="en-US" altLang="ja-JP" sz="2800" kern="100" dirty="0">
              <a:latin typeface="+mn-ea"/>
              <a:ea typeface="+mn-ea"/>
              <a:cs typeface="Times New Roman" panose="02020603050405020304" pitchFamily="18" charset="0"/>
            </a:endParaRPr>
          </a:p>
          <a:p>
            <a:pPr algn="l"/>
            <a:r>
              <a:rPr lang="ja-JP" altLang="en-US" sz="2800" kern="100" dirty="0">
                <a:latin typeface="+mn-ea"/>
                <a:ea typeface="+mn-ea"/>
                <a:cs typeface="Times New Roman" panose="02020603050405020304" pitchFamily="18" charset="0"/>
              </a:rPr>
              <a:t>「生かしておく理由が無いなあ　一思いに殺してやれよ」、</a:t>
            </a:r>
            <a:endParaRPr lang="en-US" altLang="ja-JP" sz="2800" kern="100" dirty="0">
              <a:latin typeface="+mn-ea"/>
              <a:ea typeface="+mn-ea"/>
              <a:cs typeface="Times New Roman" panose="02020603050405020304" pitchFamily="18" charset="0"/>
            </a:endParaRPr>
          </a:p>
          <a:p>
            <a:pPr algn="l"/>
            <a:r>
              <a:rPr lang="ja-JP" altLang="en-US" sz="2800" kern="100" dirty="0">
                <a:latin typeface="+mn-ea"/>
                <a:ea typeface="+mn-ea"/>
                <a:cs typeface="Times New Roman" panose="02020603050405020304" pitchFamily="18" charset="0"/>
              </a:rPr>
              <a:t>「親が悪いな　なんで殺しておかなかったんだろう　</a:t>
            </a:r>
            <a:r>
              <a:rPr lang="en-US" altLang="ja-JP" sz="2800" kern="100" dirty="0">
                <a:latin typeface="+mn-ea"/>
                <a:ea typeface="+mn-ea"/>
                <a:cs typeface="Times New Roman" panose="02020603050405020304" pitchFamily="18" charset="0"/>
              </a:rPr>
              <a:t>24</a:t>
            </a:r>
            <a:r>
              <a:rPr lang="ja-JP" altLang="en-US" sz="2800" kern="100" dirty="0">
                <a:latin typeface="+mn-ea"/>
                <a:ea typeface="+mn-ea"/>
                <a:cs typeface="Times New Roman" panose="02020603050405020304" pitchFamily="18" charset="0"/>
              </a:rPr>
              <a:t>時間寝返りもできないガイジとか死んでいいよ」、</a:t>
            </a:r>
            <a:endParaRPr lang="en-US" altLang="ja-JP" sz="2800" kern="100" dirty="0">
              <a:latin typeface="+mn-ea"/>
              <a:ea typeface="+mn-ea"/>
              <a:cs typeface="Times New Roman" panose="02020603050405020304" pitchFamily="18" charset="0"/>
            </a:endParaRPr>
          </a:p>
          <a:p>
            <a:pPr algn="l"/>
            <a:r>
              <a:rPr lang="ja-JP" altLang="en-US" sz="2800" kern="100" dirty="0">
                <a:latin typeface="+mn-ea"/>
                <a:ea typeface="+mn-ea"/>
                <a:cs typeface="Times New Roman" panose="02020603050405020304" pitchFamily="18" charset="0"/>
              </a:rPr>
              <a:t>「こういうゴミを秘密裏に処分する仕事があるなら就きたい　夜中の介護で延々と二酸化炭素を吸わせて窒息させるとかね」</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植松～出番だぞ」、「植松の虐殺は最高だった」、「植松はやっぱり正しかったんか？」、「植松の事件で色々思う事が多くなった、安楽死って必要かもね」などと相模原障害者施設殺傷事件の植松死刑囚を</a:t>
            </a:r>
            <a:r>
              <a:rPr lang="ja-JP" altLang="en-US" sz="2800" kern="100" dirty="0">
                <a:effectLst/>
                <a:latin typeface="+mn-ea"/>
                <a:ea typeface="+mn-ea"/>
                <a:cs typeface="Times New Roman" panose="02020603050405020304" pitchFamily="18" charset="0"/>
              </a:rPr>
              <a:t>支持する投稿も</a:t>
            </a:r>
          </a:p>
        </p:txBody>
      </p:sp>
    </p:spTree>
    <p:extLst>
      <p:ext uri="{BB962C8B-B14F-4D97-AF65-F5344CB8AC3E}">
        <p14:creationId xmlns:p14="http://schemas.microsoft.com/office/powerpoint/2010/main" val="4163117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第３　訴訟に至る経緯</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081657" cy="4949889"/>
          </a:xfrm>
        </p:spPr>
        <p:txBody>
          <a:bodyPr tIns="0" rtlCol="0">
            <a:noAutofit/>
          </a:bodyPr>
          <a:lstStyle/>
          <a:p>
            <a:r>
              <a:rPr lang="ja-JP" altLang="en-US" sz="2800" kern="100" dirty="0">
                <a:latin typeface="+mn-ea"/>
                <a:ea typeface="+mn-ea"/>
                <a:cs typeface="Times New Roman" panose="02020603050405020304" pitchFamily="18" charset="0"/>
              </a:rPr>
              <a:t>Ａさんのショック：「こうしたコメントを見て、そんなに私に死んでほしいのかと、死んでほしいと思う人がこんなに多くいるのか、障害者の命はこんなに軽く扱われてよいのかと絶望的な気持ちになりました。本当に自宅に誰かが押し入ってきて殺されてしまうのではないかという不安にも駆られました。」</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支援団体の懸念：誤った優生思想がネット上で蔓延している状況への危惧、自立生活を求める他の障害を有する方への萎縮効果</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⇒発信者情報開示と損害賠償請求を行うことに。示談の申し入れがなく、個人名を特定した投稿者２名に対し損害賠償請求訴訟を提起</a:t>
            </a:r>
            <a:endParaRPr lang="en-US" altLang="ja-JP" sz="2800" kern="100" dirty="0">
              <a:latin typeface="+mn-ea"/>
              <a:ea typeface="+mn-ea"/>
              <a:cs typeface="Times New Roman" panose="02020603050405020304" pitchFamily="18" charset="0"/>
            </a:endParaRPr>
          </a:p>
          <a:p>
            <a:pPr marL="0" indent="0">
              <a:buNone/>
            </a:pPr>
            <a:endParaRPr lang="en-US" altLang="ja-JP" sz="2800" kern="100" dirty="0">
              <a:latin typeface="+mn-ea"/>
              <a:ea typeface="+mn-ea"/>
              <a:cs typeface="Times New Roman" panose="02020603050405020304" pitchFamily="18" charset="0"/>
            </a:endParaRPr>
          </a:p>
          <a:p>
            <a:pPr marL="0" indent="0">
              <a:buNone/>
            </a:pPr>
            <a:endParaRPr lang="ja-JP" altLang="en-US" sz="2800" kern="100" dirty="0">
              <a:latin typeface="+mn-ea"/>
              <a:ea typeface="+mn-ea"/>
              <a:cs typeface="Times New Roman" panose="02020603050405020304" pitchFamily="18" charset="0"/>
            </a:endParaRPr>
          </a:p>
          <a:p>
            <a:pPr algn="l"/>
            <a:endParaRPr lang="ja-JP" altLang="en-US"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2902677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a:t>
            </a:r>
            <a:r>
              <a:rPr lang="ja-JP" altLang="en-US" sz="3600" b="1" dirty="0">
                <a:ea typeface="ＭＳ ゴシック" panose="020B0609070205080204" pitchFamily="49" charset="-128"/>
                <a:cs typeface="Times New Roman" panose="02020603050405020304" pitchFamily="18" charset="0"/>
              </a:rPr>
              <a:t>４</a:t>
            </a:r>
            <a:r>
              <a:rPr lang="ja-JP" altLang="en-US" sz="3600" b="1" dirty="0">
                <a:effectLst/>
                <a:ea typeface="ＭＳ ゴシック" panose="020B0609070205080204" pitchFamily="49" charset="-128"/>
                <a:cs typeface="Times New Roman" panose="02020603050405020304" pitchFamily="18" charset="0"/>
              </a:rPr>
              <a:t>　</a:t>
            </a:r>
            <a:r>
              <a:rPr lang="ja-JP" altLang="en-US" sz="3600" b="1" kern="100" dirty="0">
                <a:latin typeface="+mn-ea"/>
                <a:ea typeface="+mn-ea"/>
                <a:cs typeface="Times New Roman" panose="02020603050405020304" pitchFamily="18" charset="0"/>
              </a:rPr>
              <a:t>前橋地裁令和５年１２月８日判決</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「殺処分でいいやん」との投稿について</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「本件投稿は、</a:t>
            </a:r>
            <a:r>
              <a:rPr lang="ja-JP" altLang="en-US" sz="2800" kern="100" dirty="0">
                <a:solidFill>
                  <a:srgbClr val="FF0000"/>
                </a:solidFill>
                <a:latin typeface="+mn-ea"/>
                <a:ea typeface="+mn-ea"/>
                <a:cs typeface="Times New Roman" panose="02020603050405020304" pitchFamily="18" charset="0"/>
              </a:rPr>
              <a:t>原告の生命を著しく軽視するものであり、しかも動物に対して使用する言葉を用いるなど、極めて不当な表現方法で原告の人格を否定した誹謗中傷</a:t>
            </a:r>
            <a:r>
              <a:rPr lang="ja-JP" altLang="en-US" sz="2800" kern="100" dirty="0">
                <a:latin typeface="+mn-ea"/>
                <a:ea typeface="+mn-ea"/>
                <a:cs typeface="Times New Roman" panose="02020603050405020304" pitchFamily="18" charset="0"/>
              </a:rPr>
              <a:t>といえ、社会生活上許される限度を超える侮辱行為であることは明らか」として名誉感情侵害による不法行為を認める。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「短文で、</a:t>
            </a:r>
            <a:r>
              <a:rPr lang="ja-JP" altLang="en-US" sz="2800" kern="100" dirty="0">
                <a:solidFill>
                  <a:srgbClr val="FF0000"/>
                </a:solidFill>
                <a:latin typeface="+mn-ea"/>
                <a:ea typeface="+mn-ea"/>
                <a:cs typeface="Times New Roman" panose="02020603050405020304" pitchFamily="18" charset="0"/>
              </a:rPr>
              <a:t>１回であることなどを考慮しても、慰謝料額は６０万円と認めるのが相当</a:t>
            </a:r>
            <a:r>
              <a:rPr lang="ja-JP" altLang="en-US" sz="2800" kern="100" dirty="0">
                <a:latin typeface="+mn-ea"/>
                <a:ea typeface="+mn-ea"/>
                <a:cs typeface="Times New Roman" panose="02020603050405020304" pitchFamily="18" charset="0"/>
              </a:rPr>
              <a:t>」と判断した。</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➾調査費用や弁護士費用を含め９６万円の賠償を命じた。</a:t>
            </a:r>
          </a:p>
          <a:p>
            <a:pPr algn="l"/>
            <a:endParaRPr lang="ja-JP" altLang="en-US" sz="2800" kern="100" dirty="0">
              <a:latin typeface="+mn-ea"/>
              <a:ea typeface="+mn-ea"/>
              <a:cs typeface="Times New Roman" panose="02020603050405020304" pitchFamily="18" charset="0"/>
            </a:endParaRPr>
          </a:p>
          <a:p>
            <a:pPr algn="l"/>
            <a:endParaRPr lang="ja-JP" altLang="en-US"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139185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第５　前橋地裁令和６年１月２４日判決</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「生かしておく理由がないなあ　一思いに殺してやれよ」との投稿について</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名誉感情侵害による不法行為を認めた上、「</a:t>
            </a:r>
            <a:r>
              <a:rPr lang="ja-JP" altLang="en-US" sz="2800" kern="100" dirty="0">
                <a:solidFill>
                  <a:srgbClr val="FF0000"/>
                </a:solidFill>
                <a:latin typeface="+mn-ea"/>
                <a:ea typeface="+mn-ea"/>
                <a:cs typeface="Times New Roman" panose="02020603050405020304" pitchFamily="18" charset="0"/>
              </a:rPr>
              <a:t>原告の生存する意義及び人格的利益を否定する趣旨</a:t>
            </a:r>
            <a:r>
              <a:rPr lang="ja-JP" altLang="en-US" sz="2800" kern="100" dirty="0">
                <a:latin typeface="+mn-ea"/>
                <a:ea typeface="+mn-ea"/>
                <a:cs typeface="Times New Roman" panose="02020603050405020304" pitchFamily="18" charset="0"/>
              </a:rPr>
              <a:t>のものであること、本件投稿が</a:t>
            </a:r>
            <a:r>
              <a:rPr lang="ja-JP" altLang="en-US" sz="2800" kern="100" dirty="0">
                <a:solidFill>
                  <a:srgbClr val="FF0000"/>
                </a:solidFill>
                <a:latin typeface="+mn-ea"/>
                <a:ea typeface="+mn-ea"/>
                <a:cs typeface="Times New Roman" panose="02020603050405020304" pitchFamily="18" charset="0"/>
              </a:rPr>
              <a:t>障害者を差別するヘイトスピーチに該当するものであること</a:t>
            </a:r>
            <a:r>
              <a:rPr lang="ja-JP" altLang="en-US" sz="2800" kern="100" dirty="0">
                <a:latin typeface="+mn-ea"/>
                <a:ea typeface="+mn-ea"/>
                <a:cs typeface="Times New Roman" panose="02020603050405020304" pitchFamily="18" charset="0"/>
              </a:rPr>
              <a:t>、他方、本件投稿が短文であって、投稿回数が１回であること等を考慮して、慰謝料は５０万円を相当と認める」</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➾弁護士費用を含め投稿者に６０万円の賠償を命じた。</a:t>
            </a:r>
          </a:p>
          <a:p>
            <a:endParaRPr lang="ja-JP" altLang="en-US" sz="2800" kern="100" dirty="0">
              <a:latin typeface="+mn-ea"/>
              <a:ea typeface="+mn-ea"/>
              <a:cs typeface="Times New Roman" panose="02020603050405020304" pitchFamily="18" charset="0"/>
            </a:endParaRPr>
          </a:p>
        </p:txBody>
      </p:sp>
    </p:spTree>
    <p:extLst>
      <p:ext uri="{BB962C8B-B14F-4D97-AF65-F5344CB8AC3E}">
        <p14:creationId xmlns:p14="http://schemas.microsoft.com/office/powerpoint/2010/main" val="425075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第６　判決の意義－１回、短文でも６０万円－</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侮辱行為により侵害されるのは、自尊心やプライドなど被害者が自分自身に対して有する主観的評価（名誉感情）</a:t>
            </a:r>
            <a:endParaRPr lang="en-US" altLang="ja-JP" sz="2800" kern="100" dirty="0">
              <a:latin typeface="+mn-ea"/>
              <a:ea typeface="+mn-ea"/>
              <a:cs typeface="Times New Roman" panose="02020603050405020304" pitchFamily="18" charset="0"/>
            </a:endParaRPr>
          </a:p>
          <a:p>
            <a:r>
              <a:rPr lang="ja-JP" altLang="en-US" sz="2800" kern="100" dirty="0">
                <a:latin typeface="+mn-ea"/>
                <a:ea typeface="+mn-ea"/>
                <a:cs typeface="Times New Roman" panose="02020603050405020304" pitchFamily="18" charset="0"/>
              </a:rPr>
              <a:t>➾侮辱行為については違法と評価される場合は限定され、違法と認められても賠償額は１万円～２０万円に止まることが多かった。</a:t>
            </a:r>
          </a:p>
          <a:p>
            <a:r>
              <a:rPr lang="ja-JP" altLang="en-US" sz="2800" kern="100" dirty="0">
                <a:latin typeface="+mn-ea"/>
                <a:ea typeface="+mn-ea"/>
                <a:cs typeface="Times New Roman" panose="02020603050405020304" pitchFamily="18" charset="0"/>
              </a:rPr>
              <a:t>名誉感情を侵害する侮辱行為が違法と評価されるのは「社会通念上許される限度を超える」場合に限られ（最判平成</a:t>
            </a:r>
            <a:r>
              <a:rPr lang="en-US" altLang="ja-JP" sz="2800" kern="100" dirty="0">
                <a:latin typeface="+mn-ea"/>
                <a:ea typeface="+mn-ea"/>
                <a:cs typeface="Times New Roman" panose="02020603050405020304" pitchFamily="18" charset="0"/>
              </a:rPr>
              <a:t>22</a:t>
            </a:r>
            <a:r>
              <a:rPr lang="ja-JP" altLang="en-US" sz="2800" kern="100" dirty="0">
                <a:latin typeface="+mn-ea"/>
                <a:ea typeface="+mn-ea"/>
                <a:cs typeface="Times New Roman" panose="02020603050405020304" pitchFamily="18" charset="0"/>
              </a:rPr>
              <a:t>年</a:t>
            </a:r>
            <a:r>
              <a:rPr lang="en-US" altLang="ja-JP" sz="2800" kern="100" dirty="0">
                <a:latin typeface="+mn-ea"/>
                <a:ea typeface="+mn-ea"/>
                <a:cs typeface="Times New Roman" panose="02020603050405020304" pitchFamily="18" charset="0"/>
              </a:rPr>
              <a:t>4</a:t>
            </a:r>
            <a:r>
              <a:rPr lang="ja-JP" altLang="en-US" sz="2800" kern="100" dirty="0">
                <a:latin typeface="+mn-ea"/>
                <a:ea typeface="+mn-ea"/>
                <a:cs typeface="Times New Roman" panose="02020603050405020304" pitchFamily="18" charset="0"/>
              </a:rPr>
              <a:t>月</a:t>
            </a:r>
            <a:r>
              <a:rPr lang="en-US" altLang="ja-JP" sz="2800" kern="100" dirty="0">
                <a:latin typeface="+mn-ea"/>
                <a:ea typeface="+mn-ea"/>
                <a:cs typeface="Times New Roman" panose="02020603050405020304" pitchFamily="18" charset="0"/>
              </a:rPr>
              <a:t>13</a:t>
            </a:r>
            <a:r>
              <a:rPr lang="ja-JP" altLang="en-US" sz="2800" kern="100" dirty="0">
                <a:latin typeface="+mn-ea"/>
                <a:ea typeface="+mn-ea"/>
                <a:cs typeface="Times New Roman" panose="02020603050405020304" pitchFamily="18" charset="0"/>
              </a:rPr>
              <a:t>日民集</a:t>
            </a:r>
            <a:r>
              <a:rPr lang="en-US" altLang="ja-JP" sz="2800" kern="100" dirty="0">
                <a:latin typeface="+mn-ea"/>
                <a:ea typeface="+mn-ea"/>
                <a:cs typeface="Times New Roman" panose="02020603050405020304" pitchFamily="18" charset="0"/>
              </a:rPr>
              <a:t>64</a:t>
            </a:r>
            <a:r>
              <a:rPr lang="ja-JP" altLang="en-US" sz="2800" kern="100" dirty="0">
                <a:latin typeface="+mn-ea"/>
                <a:ea typeface="+mn-ea"/>
                <a:cs typeface="Times New Roman" panose="02020603050405020304" pitchFamily="18" charset="0"/>
              </a:rPr>
              <a:t>巻</a:t>
            </a:r>
            <a:r>
              <a:rPr lang="en-US" altLang="ja-JP" sz="2800" kern="100" dirty="0">
                <a:latin typeface="+mn-ea"/>
                <a:ea typeface="+mn-ea"/>
                <a:cs typeface="Times New Roman" panose="02020603050405020304" pitchFamily="18" charset="0"/>
              </a:rPr>
              <a:t>3</a:t>
            </a:r>
            <a:r>
              <a:rPr lang="ja-JP" altLang="en-US" sz="2800" kern="100" dirty="0">
                <a:latin typeface="+mn-ea"/>
                <a:ea typeface="+mn-ea"/>
                <a:cs typeface="Times New Roman" panose="02020603050405020304" pitchFamily="18" charset="0"/>
              </a:rPr>
              <a:t>号</a:t>
            </a:r>
            <a:r>
              <a:rPr lang="en-US" altLang="ja-JP" sz="2800" kern="100" dirty="0">
                <a:latin typeface="+mn-ea"/>
                <a:ea typeface="+mn-ea"/>
                <a:cs typeface="Times New Roman" panose="02020603050405020304" pitchFamily="18" charset="0"/>
              </a:rPr>
              <a:t>758</a:t>
            </a:r>
            <a:r>
              <a:rPr lang="ja-JP" altLang="en-US" sz="2800" kern="100" dirty="0">
                <a:latin typeface="+mn-ea"/>
                <a:ea typeface="+mn-ea"/>
                <a:cs typeface="Times New Roman" panose="02020603050405020304" pitchFamily="18" charset="0"/>
              </a:rPr>
              <a:t>頁）、①</a:t>
            </a:r>
            <a:r>
              <a:rPr lang="ja-JP" altLang="en-US" sz="2800" kern="100" dirty="0">
                <a:solidFill>
                  <a:srgbClr val="000000"/>
                </a:solidFill>
                <a:latin typeface="+mn-ea"/>
                <a:ea typeface="+mn-ea"/>
                <a:cs typeface="Times New Roman" panose="02020603050405020304" pitchFamily="18" charset="0"/>
              </a:rPr>
              <a:t>文言自体の侮辱性の程度、②侮辱の文言数、③投稿数、④根拠、⑤具体性の有無、⑥経緯等の</a:t>
            </a:r>
            <a:r>
              <a:rPr lang="ja-JP" altLang="en-US" sz="2800" kern="100" dirty="0">
                <a:latin typeface="+mn-ea"/>
                <a:ea typeface="+mn-ea"/>
                <a:cs typeface="Times New Roman" panose="02020603050405020304" pitchFamily="18" charset="0"/>
              </a:rPr>
              <a:t>事情が総合的に考慮される（客観的外形的判断）。</a:t>
            </a:r>
            <a:endParaRPr lang="en-US" altLang="ja-JP" sz="2800" kern="100" dirty="0">
              <a:latin typeface="+mn-ea"/>
              <a:ea typeface="+mn-ea"/>
              <a:cs typeface="Times New Roman" panose="02020603050405020304" pitchFamily="18" charset="0"/>
            </a:endParaRPr>
          </a:p>
          <a:p>
            <a:endParaRPr lang="en-US" altLang="ja-JP" sz="2800" kern="100" dirty="0">
              <a:solidFill>
                <a:srgbClr val="FF0000"/>
              </a:solidFill>
              <a:latin typeface="+mn-ea"/>
              <a:ea typeface="+mn-ea"/>
              <a:cs typeface="Times New Roman" panose="02020603050405020304" pitchFamily="18" charset="0"/>
            </a:endParaRPr>
          </a:p>
        </p:txBody>
      </p:sp>
    </p:spTree>
    <p:extLst>
      <p:ext uri="{BB962C8B-B14F-4D97-AF65-F5344CB8AC3E}">
        <p14:creationId xmlns:p14="http://schemas.microsoft.com/office/powerpoint/2010/main" val="2165343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5F670-9E9E-27DA-99FF-00A4508AB768}"/>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FCF83CC-9008-951E-D93E-11F8B1DDB907}"/>
              </a:ext>
            </a:extLst>
          </p:cNvPr>
          <p:cNvSpPr>
            <a:spLocks noGrp="1"/>
          </p:cNvSpPr>
          <p:nvPr>
            <p:ph type="title"/>
          </p:nvPr>
        </p:nvSpPr>
        <p:spPr>
          <a:xfrm>
            <a:off x="609600" y="720608"/>
            <a:ext cx="10972800" cy="910813"/>
          </a:xfrm>
        </p:spPr>
        <p:txBody>
          <a:bodyPr rtlCol="0">
            <a:noAutofit/>
          </a:bodyPr>
          <a:lstStyle/>
          <a:p>
            <a:br>
              <a:rPr lang="en-US" altLang="ja-JP" sz="3600" b="1" kern="100" dirty="0">
                <a:effectLst/>
                <a:latin typeface="Century" panose="02040604050505020304" pitchFamily="18" charset="0"/>
                <a:ea typeface="ＭＳ ゴシック" panose="020B0609070205080204" pitchFamily="49" charset="-128"/>
                <a:cs typeface="Times New Roman" panose="02020603050405020304" pitchFamily="18" charset="0"/>
              </a:rPr>
            </a:br>
            <a:r>
              <a:rPr lang="ja-JP" altLang="en-US" sz="3600" b="1" dirty="0">
                <a:effectLst/>
                <a:ea typeface="ＭＳ ゴシック" panose="020B0609070205080204" pitchFamily="49" charset="-128"/>
                <a:cs typeface="Times New Roman" panose="02020603050405020304" pitchFamily="18" charset="0"/>
              </a:rPr>
              <a:t>第６　判決の意義－１回、短文でも６０万円－</a:t>
            </a:r>
            <a:endParaRPr lang="ja-JP" altLang="en-US" sz="3600" b="1" dirty="0">
              <a:latin typeface="Meiryo UI" panose="020B0604030504040204" pitchFamily="50" charset="-128"/>
              <a:ea typeface="Meiryo UI" panose="020B0604030504040204" pitchFamily="50" charset="-128"/>
            </a:endParaRPr>
          </a:p>
        </p:txBody>
      </p:sp>
      <p:sp>
        <p:nvSpPr>
          <p:cNvPr id="2" name="コンテンツ プレースホルダー 1">
            <a:extLst>
              <a:ext uri="{FF2B5EF4-FFF2-40B4-BE49-F238E27FC236}">
                <a16:creationId xmlns:a16="http://schemas.microsoft.com/office/drawing/2014/main" id="{21D6FD22-B564-5B2C-27AD-89B1842DE313}"/>
              </a:ext>
            </a:extLst>
          </p:cNvPr>
          <p:cNvSpPr>
            <a:spLocks noGrp="1"/>
          </p:cNvSpPr>
          <p:nvPr>
            <p:ph idx="1"/>
          </p:nvPr>
        </p:nvSpPr>
        <p:spPr>
          <a:xfrm>
            <a:off x="609600" y="1777482"/>
            <a:ext cx="11212286" cy="4949889"/>
          </a:xfrm>
        </p:spPr>
        <p:txBody>
          <a:bodyPr tIns="0" rtlCol="0">
            <a:noAutofit/>
          </a:bodyPr>
          <a:lstStyle/>
          <a:p>
            <a:r>
              <a:rPr lang="ja-JP" altLang="en-US" sz="2800" kern="100" dirty="0">
                <a:latin typeface="+mn-ea"/>
                <a:ea typeface="+mn-ea"/>
                <a:cs typeface="Times New Roman" panose="02020603050405020304" pitchFamily="18" charset="0"/>
              </a:rPr>
              <a:t>客観的外形的判断の根拠：名誉感情については「内心の問題であり、個人差が大きい上、他人のいかなる言動によって名誉感情が害されることになるか、害されるとしてどの程度かという点についても個人差が著しく、他人から容易にうかがい知ることができない」（東京地判平成</a:t>
            </a:r>
            <a:r>
              <a:rPr lang="en-US" altLang="ja-JP" sz="2800" kern="100" dirty="0">
                <a:latin typeface="+mn-ea"/>
                <a:ea typeface="+mn-ea"/>
                <a:cs typeface="Times New Roman" panose="02020603050405020304" pitchFamily="18" charset="0"/>
              </a:rPr>
              <a:t>8</a:t>
            </a:r>
            <a:r>
              <a:rPr lang="ja-JP" altLang="en-US" sz="2800" kern="100" dirty="0">
                <a:latin typeface="+mn-ea"/>
                <a:ea typeface="+mn-ea"/>
                <a:cs typeface="Times New Roman" panose="02020603050405020304" pitchFamily="18" charset="0"/>
              </a:rPr>
              <a:t>年</a:t>
            </a:r>
            <a:r>
              <a:rPr lang="en-US" altLang="ja-JP" sz="2800" kern="100" dirty="0">
                <a:latin typeface="+mn-ea"/>
                <a:ea typeface="+mn-ea"/>
                <a:cs typeface="Times New Roman" panose="02020603050405020304" pitchFamily="18" charset="0"/>
              </a:rPr>
              <a:t>12</a:t>
            </a:r>
            <a:r>
              <a:rPr lang="ja-JP" altLang="en-US" sz="2800" kern="100" dirty="0">
                <a:latin typeface="+mn-ea"/>
                <a:ea typeface="+mn-ea"/>
                <a:cs typeface="Times New Roman" panose="02020603050405020304" pitchFamily="18" charset="0"/>
              </a:rPr>
              <a:t>月</a:t>
            </a:r>
            <a:r>
              <a:rPr lang="en-US" altLang="ja-JP" sz="2800" kern="100" dirty="0">
                <a:latin typeface="+mn-ea"/>
                <a:ea typeface="+mn-ea"/>
                <a:cs typeface="Times New Roman" panose="02020603050405020304" pitchFamily="18" charset="0"/>
              </a:rPr>
              <a:t>24</a:t>
            </a:r>
            <a:r>
              <a:rPr lang="ja-JP" altLang="en-US" sz="2800" kern="100" dirty="0">
                <a:latin typeface="+mn-ea"/>
                <a:ea typeface="+mn-ea"/>
                <a:cs typeface="Times New Roman" panose="02020603050405020304" pitchFamily="18" charset="0"/>
              </a:rPr>
              <a:t>日判タ</a:t>
            </a:r>
            <a:r>
              <a:rPr lang="en-US" altLang="ja-JP" sz="2800" kern="100" dirty="0">
                <a:latin typeface="+mn-ea"/>
                <a:ea typeface="+mn-ea"/>
                <a:cs typeface="Times New Roman" panose="02020603050405020304" pitchFamily="18" charset="0"/>
              </a:rPr>
              <a:t>955</a:t>
            </a:r>
            <a:r>
              <a:rPr lang="ja-JP" altLang="en-US" sz="2800" kern="100" dirty="0">
                <a:latin typeface="+mn-ea"/>
                <a:ea typeface="+mn-ea"/>
                <a:cs typeface="Times New Roman" panose="02020603050405020304" pitchFamily="18" charset="0"/>
              </a:rPr>
              <a:t>号</a:t>
            </a:r>
            <a:r>
              <a:rPr lang="en-US" altLang="ja-JP" sz="2800" kern="100" dirty="0">
                <a:latin typeface="+mn-ea"/>
                <a:ea typeface="+mn-ea"/>
                <a:cs typeface="Times New Roman" panose="02020603050405020304" pitchFamily="18" charset="0"/>
              </a:rPr>
              <a:t>195</a:t>
            </a:r>
            <a:r>
              <a:rPr lang="ja-JP" altLang="en-US" sz="2800" kern="100" dirty="0">
                <a:latin typeface="+mn-ea"/>
                <a:ea typeface="+mn-ea"/>
                <a:cs typeface="Times New Roman" panose="02020603050405020304" pitchFamily="18" charset="0"/>
              </a:rPr>
              <a:t>頁）</a:t>
            </a:r>
            <a:endParaRPr lang="en-US" altLang="ja-JP" sz="2800" kern="100" dirty="0">
              <a:latin typeface="+mn-ea"/>
              <a:ea typeface="+mn-ea"/>
              <a:cs typeface="Times New Roman" panose="02020603050405020304" pitchFamily="18" charset="0"/>
            </a:endParaRPr>
          </a:p>
          <a:p>
            <a:r>
              <a:rPr lang="ja-JP" altLang="en-US" sz="2800" kern="100" dirty="0">
                <a:solidFill>
                  <a:srgbClr val="FF0000"/>
                </a:solidFill>
                <a:latin typeface="+mn-ea"/>
                <a:ea typeface="+mn-ea"/>
                <a:cs typeface="Times New Roman" panose="02020603050405020304" pitchFamily="18" charset="0"/>
              </a:rPr>
              <a:t>➾障害者ヘイトであれば、１回、短文でも社会通念上許される範囲を超えることや、高額な賠償水準となることが明らかに。</a:t>
            </a:r>
            <a:endParaRPr lang="en-US" altLang="ja-JP" sz="2800" kern="100" dirty="0">
              <a:solidFill>
                <a:srgbClr val="FF0000"/>
              </a:solidFill>
              <a:latin typeface="+mn-ea"/>
              <a:ea typeface="+mn-ea"/>
              <a:cs typeface="Times New Roman" panose="02020603050405020304" pitchFamily="18" charset="0"/>
            </a:endParaRPr>
          </a:p>
        </p:txBody>
      </p:sp>
    </p:spTree>
    <p:extLst>
      <p:ext uri="{BB962C8B-B14F-4D97-AF65-F5344CB8AC3E}">
        <p14:creationId xmlns:p14="http://schemas.microsoft.com/office/powerpoint/2010/main" val="4123114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ブレーンストーミングのプレゼンテーション">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82_TF03460637.potx" id="{8F3B156D-932A-4C4F-B19B-13DA9C7AB513}" vid="{CAF0C7A8-6467-402F-B5CC-E460ADA54AE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ビジネス ブレーンストーミング プレゼンテーション</Template>
  <TotalTime>1312</TotalTime>
  <Words>2546</Words>
  <Application>Microsoft Office PowerPoint</Application>
  <PresentationFormat>ワイド画面</PresentationFormat>
  <Paragraphs>146</Paragraphs>
  <Slides>22</Slides>
  <Notes>22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22</vt:i4>
      </vt:variant>
    </vt:vector>
  </HeadingPairs>
  <TitlesOfParts>
    <vt:vector size="29" baseType="lpstr">
      <vt:lpstr>Meiryo UI</vt:lpstr>
      <vt:lpstr>ＭＳ ゴシック</vt:lpstr>
      <vt:lpstr>ＭＳ 明朝</vt:lpstr>
      <vt:lpstr>Century</vt:lpstr>
      <vt:lpstr>Palatino Linotype</vt:lpstr>
      <vt:lpstr>Wingdings 2</vt:lpstr>
      <vt:lpstr>ブレーンストーミングのプレゼンテーション</vt:lpstr>
      <vt:lpstr>判例研究１：障害者ヘイトスピーチ損害賠償訴訟 （前橋地判令和5年12月8日／令和6年1月24日）　　　　</vt:lpstr>
      <vt:lpstr> 第１　誹謗中傷を受けるに至った経緯</vt:lpstr>
      <vt:lpstr> 第１　誹謗中傷を受けるに至った経緯</vt:lpstr>
      <vt:lpstr> 第２　誹謗中傷の内容</vt:lpstr>
      <vt:lpstr> 第３　訴訟に至る経緯</vt:lpstr>
      <vt:lpstr> 第４　前橋地裁令和５年１２月８日判決</vt:lpstr>
      <vt:lpstr> 第５　前橋地裁令和６年１月２４日判決</vt:lpstr>
      <vt:lpstr> 第６　判決の意義－１回、短文でも６０万円－</vt:lpstr>
      <vt:lpstr> 第６　判決の意義－１回、短文でも６０万円－</vt:lpstr>
      <vt:lpstr> 第６　判決の意義－障害者ヘイトを認定－</vt:lpstr>
      <vt:lpstr> 第７　ヘイトスピーチに関する裁判例</vt:lpstr>
      <vt:lpstr> 第７　ヘイトスピーチに関する裁判例</vt:lpstr>
      <vt:lpstr> 第８　侵害された法益の内実</vt:lpstr>
      <vt:lpstr> 第８　侵害された法益の内実</vt:lpstr>
      <vt:lpstr> 第９　障害者ヘイト撲滅のために</vt:lpstr>
      <vt:lpstr> 第９　障害者ヘイト撲滅のために</vt:lpstr>
      <vt:lpstr> 第９　障害者ヘイト撲滅のために</vt:lpstr>
      <vt:lpstr> 第９　障害者ヘイト撲滅のために</vt:lpstr>
      <vt:lpstr> 第９　障害者ヘイト撲滅のために</vt:lpstr>
      <vt:lpstr> 第９　障害者ヘイト撲滅のために</vt:lpstr>
      <vt:lpstr>参考文献</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自立支援のための弁護士業務について</dc:title>
  <dc:creator>jun shimoyama</dc:creator>
  <cp:lastModifiedBy>順 下山</cp:lastModifiedBy>
  <cp:revision>38</cp:revision>
  <cp:lastPrinted>2025-10-08T06:07:52Z</cp:lastPrinted>
  <dcterms:created xsi:type="dcterms:W3CDTF">2023-10-09T08:29:49Z</dcterms:created>
  <dcterms:modified xsi:type="dcterms:W3CDTF">2025-10-10T01:34:41Z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