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0" r:id="rId1"/>
  </p:sldMasterIdLst>
  <p:notesMasterIdLst>
    <p:notesMasterId r:id="rId30"/>
  </p:notesMasterIdLst>
  <p:handoutMasterIdLst>
    <p:handoutMasterId r:id="rId31"/>
  </p:handoutMasterIdLst>
  <p:sldIdLst>
    <p:sldId id="398" r:id="rId2"/>
    <p:sldId id="432" r:id="rId3"/>
    <p:sldId id="458" r:id="rId4"/>
    <p:sldId id="1098" r:id="rId5"/>
    <p:sldId id="1141" r:id="rId6"/>
    <p:sldId id="1142" r:id="rId7"/>
    <p:sldId id="1099" r:id="rId8"/>
    <p:sldId id="1100" r:id="rId9"/>
    <p:sldId id="1077" r:id="rId10"/>
    <p:sldId id="1080" r:id="rId11"/>
    <p:sldId id="1082" r:id="rId12"/>
    <p:sldId id="1083" r:id="rId13"/>
    <p:sldId id="1084" r:id="rId14"/>
    <p:sldId id="1085" r:id="rId15"/>
    <p:sldId id="1086" r:id="rId16"/>
    <p:sldId id="1087" r:id="rId17"/>
    <p:sldId id="1088" r:id="rId18"/>
    <p:sldId id="1089" r:id="rId19"/>
    <p:sldId id="1090" r:id="rId20"/>
    <p:sldId id="1137" r:id="rId21"/>
    <p:sldId id="1139" r:id="rId22"/>
    <p:sldId id="1143" r:id="rId23"/>
    <p:sldId id="1144" r:id="rId24"/>
    <p:sldId id="1145" r:id="rId25"/>
    <p:sldId id="1146" r:id="rId26"/>
    <p:sldId id="1147" r:id="rId27"/>
    <p:sldId id="1148" r:id="rId28"/>
    <p:sldId id="456" r:id="rId29"/>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307C4EE0-614C-4C1C-A068-4A84A40BAC09}">
          <p14:sldIdLst>
            <p14:sldId id="398"/>
            <p14:sldId id="432"/>
            <p14:sldId id="458"/>
            <p14:sldId id="1098"/>
            <p14:sldId id="1141"/>
            <p14:sldId id="1142"/>
            <p14:sldId id="1099"/>
            <p14:sldId id="1100"/>
            <p14:sldId id="1077"/>
            <p14:sldId id="1080"/>
            <p14:sldId id="1082"/>
            <p14:sldId id="1083"/>
            <p14:sldId id="1084"/>
            <p14:sldId id="1085"/>
            <p14:sldId id="1086"/>
            <p14:sldId id="1087"/>
            <p14:sldId id="1088"/>
            <p14:sldId id="1089"/>
            <p14:sldId id="1090"/>
            <p14:sldId id="1137"/>
            <p14:sldId id="1139"/>
            <p14:sldId id="1143"/>
            <p14:sldId id="1144"/>
            <p14:sldId id="1145"/>
            <p14:sldId id="1146"/>
            <p14:sldId id="1147"/>
            <p14:sldId id="1148"/>
            <p14:sldId id="45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81336" autoAdjust="0"/>
  </p:normalViewPr>
  <p:slideViewPr>
    <p:cSldViewPr>
      <p:cViewPr varScale="1">
        <p:scale>
          <a:sx n="78" d="100"/>
          <a:sy n="78" d="100"/>
        </p:scale>
        <p:origin x="2538" y="29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6732"/>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826" y="0"/>
            <a:ext cx="2946246" cy="496732"/>
          </a:xfrm>
          <a:prstGeom prst="rect">
            <a:avLst/>
          </a:prstGeom>
        </p:spPr>
        <p:txBody>
          <a:bodyPr vert="horz" lIns="92108" tIns="46054" rIns="92108" bIns="46054" rtlCol="0"/>
          <a:lstStyle>
            <a:lvl1pPr algn="r">
              <a:defRPr sz="1200"/>
            </a:lvl1pPr>
          </a:lstStyle>
          <a:p>
            <a:fld id="{AC67840B-14AA-471F-B55F-988B70E3DB2E}" type="datetimeFigureOut">
              <a:rPr kumimoji="1" lang="ja-JP" altLang="en-US" smtClean="0"/>
              <a:t>2025/8/11</a:t>
            </a:fld>
            <a:endParaRPr kumimoji="1" lang="ja-JP" altLang="en-US"/>
          </a:p>
        </p:txBody>
      </p:sp>
      <p:sp>
        <p:nvSpPr>
          <p:cNvPr id="4" name="フッター プレースホルダー 3"/>
          <p:cNvSpPr>
            <a:spLocks noGrp="1"/>
          </p:cNvSpPr>
          <p:nvPr>
            <p:ph type="ftr" sz="quarter" idx="2"/>
          </p:nvPr>
        </p:nvSpPr>
        <p:spPr>
          <a:xfrm>
            <a:off x="0" y="9428309"/>
            <a:ext cx="2946247" cy="496731"/>
          </a:xfrm>
          <a:prstGeom prst="rect">
            <a:avLst/>
          </a:prstGeom>
        </p:spPr>
        <p:txBody>
          <a:bodyPr vert="horz" lIns="92108" tIns="46054" rIns="92108" bIns="4605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6" y="9428309"/>
            <a:ext cx="2946246" cy="496731"/>
          </a:xfrm>
          <a:prstGeom prst="rect">
            <a:avLst/>
          </a:prstGeom>
        </p:spPr>
        <p:txBody>
          <a:bodyPr vert="horz" lIns="92108" tIns="46054" rIns="92108" bIns="46054" rtlCol="0" anchor="b"/>
          <a:lstStyle>
            <a:lvl1pPr algn="r">
              <a:defRPr sz="1200"/>
            </a:lvl1pPr>
          </a:lstStyle>
          <a:p>
            <a:fld id="{788C83DB-B3E0-4140-B7E4-297535013D8B}" type="slidenum">
              <a:rPr kumimoji="1" lang="ja-JP" altLang="en-US" smtClean="0"/>
              <a:t>‹#›</a:t>
            </a:fld>
            <a:endParaRPr kumimoji="1" lang="ja-JP" altLang="en-US"/>
          </a:p>
        </p:txBody>
      </p:sp>
    </p:spTree>
    <p:extLst>
      <p:ext uri="{BB962C8B-B14F-4D97-AF65-F5344CB8AC3E}">
        <p14:creationId xmlns:p14="http://schemas.microsoft.com/office/powerpoint/2010/main" val="16582094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AC007345-AC34-43F5-93CA-13861A5AF354}" type="datetimeFigureOut">
              <a:rPr kumimoji="1" lang="ja-JP" altLang="en-US" smtClean="0"/>
              <a:t>2025/8/11</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768" y="4715154"/>
            <a:ext cx="5438140" cy="4466987"/>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47A4CB88-6D2A-4C9C-BC72-09F3EF096B7D}" type="slidenum">
              <a:rPr kumimoji="1" lang="ja-JP" altLang="en-US" smtClean="0"/>
              <a:t>‹#›</a:t>
            </a:fld>
            <a:endParaRPr kumimoji="1" lang="ja-JP" altLang="en-US"/>
          </a:p>
        </p:txBody>
      </p:sp>
    </p:spTree>
    <p:extLst>
      <p:ext uri="{BB962C8B-B14F-4D97-AF65-F5344CB8AC3E}">
        <p14:creationId xmlns:p14="http://schemas.microsoft.com/office/powerpoint/2010/main" val="24265109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7A4CB88-6D2A-4C9C-BC72-09F3EF096B7D}" type="slidenum">
              <a:rPr kumimoji="1" lang="ja-JP" altLang="en-US" smtClean="0"/>
              <a:t>1</a:t>
            </a:fld>
            <a:endParaRPr kumimoji="1" lang="ja-JP" altLang="en-US"/>
          </a:p>
        </p:txBody>
      </p:sp>
    </p:spTree>
    <p:extLst>
      <p:ext uri="{BB962C8B-B14F-4D97-AF65-F5344CB8AC3E}">
        <p14:creationId xmlns:p14="http://schemas.microsoft.com/office/powerpoint/2010/main" val="3684856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蔡蔡蔡</a:t>
            </a:r>
          </a:p>
        </p:txBody>
      </p:sp>
      <p:sp>
        <p:nvSpPr>
          <p:cNvPr id="4" name="スライド番号プレースホルダー 3"/>
          <p:cNvSpPr>
            <a:spLocks noGrp="1"/>
          </p:cNvSpPr>
          <p:nvPr>
            <p:ph type="sldNum" sz="quarter" idx="5"/>
          </p:nvPr>
        </p:nvSpPr>
        <p:spPr/>
        <p:txBody>
          <a:bodyPr/>
          <a:lstStyle/>
          <a:p>
            <a:fld id="{47A4CB88-6D2A-4C9C-BC72-09F3EF096B7D}" type="slidenum">
              <a:rPr kumimoji="1" lang="ja-JP" altLang="en-US" smtClean="0"/>
              <a:t>2</a:t>
            </a:fld>
            <a:endParaRPr kumimoji="1" lang="ja-JP" altLang="en-US"/>
          </a:p>
        </p:txBody>
      </p:sp>
    </p:spTree>
    <p:extLst>
      <p:ext uri="{BB962C8B-B14F-4D97-AF65-F5344CB8AC3E}">
        <p14:creationId xmlns:p14="http://schemas.microsoft.com/office/powerpoint/2010/main" val="2593920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A4CB88-6D2A-4C9C-BC72-09F3EF096B7D}" type="slidenum">
              <a:rPr kumimoji="1" lang="ja-JP" altLang="en-US" smtClean="0"/>
              <a:t>3</a:t>
            </a:fld>
            <a:endParaRPr kumimoji="1" lang="ja-JP" altLang="en-US"/>
          </a:p>
        </p:txBody>
      </p:sp>
    </p:spTree>
    <p:extLst>
      <p:ext uri="{BB962C8B-B14F-4D97-AF65-F5344CB8AC3E}">
        <p14:creationId xmlns:p14="http://schemas.microsoft.com/office/powerpoint/2010/main" val="3343704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A4CB88-6D2A-4C9C-BC72-09F3EF096B7D}" type="slidenum">
              <a:rPr kumimoji="1" lang="ja-JP" altLang="en-US" smtClean="0"/>
              <a:t>18</a:t>
            </a:fld>
            <a:endParaRPr kumimoji="1" lang="ja-JP" altLang="en-US"/>
          </a:p>
        </p:txBody>
      </p:sp>
    </p:spTree>
    <p:extLst>
      <p:ext uri="{BB962C8B-B14F-4D97-AF65-F5344CB8AC3E}">
        <p14:creationId xmlns:p14="http://schemas.microsoft.com/office/powerpoint/2010/main" val="2644251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A4CB88-6D2A-4C9C-BC72-09F3EF096B7D}" type="slidenum">
              <a:rPr kumimoji="1" lang="ja-JP" altLang="en-US" smtClean="0"/>
              <a:t>25</a:t>
            </a:fld>
            <a:endParaRPr kumimoji="1" lang="ja-JP" altLang="en-US"/>
          </a:p>
        </p:txBody>
      </p:sp>
    </p:spTree>
    <p:extLst>
      <p:ext uri="{BB962C8B-B14F-4D97-AF65-F5344CB8AC3E}">
        <p14:creationId xmlns:p14="http://schemas.microsoft.com/office/powerpoint/2010/main" val="3355685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A4CB88-6D2A-4C9C-BC72-09F3EF096B7D}" type="slidenum">
              <a:rPr kumimoji="1" lang="ja-JP" altLang="en-US" smtClean="0"/>
              <a:t>27</a:t>
            </a:fld>
            <a:endParaRPr kumimoji="1" lang="ja-JP" altLang="en-US"/>
          </a:p>
        </p:txBody>
      </p:sp>
    </p:spTree>
    <p:extLst>
      <p:ext uri="{BB962C8B-B14F-4D97-AF65-F5344CB8AC3E}">
        <p14:creationId xmlns:p14="http://schemas.microsoft.com/office/powerpoint/2010/main" val="2353649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DBCD1DB-2748-46E3-AFD5-53115515697B}"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45966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E619B45-8B9B-498E-A034-616156AA6A1B}"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62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3D8F7D-4AF2-466B-8777-3987F0DD0221}"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1514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 スライド">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9052" y="425569"/>
            <a:ext cx="7772400" cy="1362075"/>
          </a:xfrm>
          <a:prstGeom prst="rect">
            <a:avLst/>
          </a:prstGeom>
        </p:spPr>
        <p:txBody>
          <a:bodyPr anchor="b" anchorCtr="0"/>
          <a:lstStyle>
            <a:lvl1pPr algn="r">
              <a:defRPr sz="3600" b="1" cap="none"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2313" y="1700213"/>
            <a:ext cx="7772400" cy="1500187"/>
          </a:xfrm>
          <a:prstGeom prst="rect">
            <a:avLst/>
          </a:prstGeom>
        </p:spPr>
        <p:txBody>
          <a:bodyPr anchor="t" anchorCtr="0"/>
          <a:lstStyle>
            <a:lvl1pPr marL="0" indent="0" algn="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Tree>
    <p:extLst>
      <p:ext uri="{BB962C8B-B14F-4D97-AF65-F5344CB8AC3E}">
        <p14:creationId xmlns:p14="http://schemas.microsoft.com/office/powerpoint/2010/main" val="264918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B37BA97-A38E-4025-938B-8C8A768D633C}"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03456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7AA7B53-098E-45CE-ACF1-1878DDECD48F}"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7696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8C82DC-DF0B-40BF-8AB2-4DA7B0E61590}"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0775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093A8F2-E695-40E9-9351-2542588AFAC2}"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7644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22EECE-5201-4218-8AC4-19C65F30E7E1}"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19623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13F796-464D-4AAD-832B-7B65992084EA}"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6483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D882E05-37CD-4791-9F74-50573EC73C38}"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3323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8B10CC6-EB52-449E-A24F-4B4BBF058F72}" type="datetime1">
              <a:rPr lang="ja-JP" altLang="en-US" smtClean="0">
                <a:solidFill>
                  <a:prstClr val="black">
                    <a:tint val="75000"/>
                  </a:prstClr>
                </a:solidFill>
              </a:rPr>
              <a:pPr/>
              <a:t>2025/8/11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58079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973B7-6632-4308-9D65-0B704277CC75}" type="datetime1">
              <a:rPr lang="ja-JP" altLang="en-US" smtClean="0">
                <a:solidFill>
                  <a:prstClr val="black">
                    <a:lumMod val="50000"/>
                    <a:lumOff val="50000"/>
                  </a:prstClr>
                </a:solidFill>
              </a:rPr>
              <a:pPr/>
              <a:t>2025/8/11</a:t>
            </a:fld>
            <a:endParaRPr lang="ja-JP" altLang="en-US">
              <a:solidFill>
                <a:prstClr val="black">
                  <a:lumMod val="50000"/>
                  <a:lumOff val="50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lumMod val="50000"/>
                  <a:lumOff val="50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0DC6E-7F0F-4770-9A5B-5FA6DC4EB702}" type="slidenum">
              <a:rPr lang="ja-JP" altLang="en-US" smtClean="0">
                <a:solidFill>
                  <a:prstClr val="black">
                    <a:lumMod val="50000"/>
                    <a:lumOff val="50000"/>
                  </a:prstClr>
                </a:solidFill>
              </a:rPr>
              <a:pPr/>
              <a:t>‹#›</a:t>
            </a:fld>
            <a:endParaRPr lang="ja-JP" altLang="en-US">
              <a:solidFill>
                <a:prstClr val="black">
                  <a:lumMod val="50000"/>
                  <a:lumOff val="50000"/>
                </a:prstClr>
              </a:solidFill>
            </a:endParaRPr>
          </a:p>
        </p:txBody>
      </p:sp>
    </p:spTree>
    <p:extLst>
      <p:ext uri="{BB962C8B-B14F-4D97-AF65-F5344CB8AC3E}">
        <p14:creationId xmlns:p14="http://schemas.microsoft.com/office/powerpoint/2010/main" val="883102900"/>
      </p:ext>
    </p:extLst>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6D0DC6E-7F0F-4770-9A5B-5FA6DC4EB702}" type="slidenum">
              <a:rPr kumimoji="1" lang="ja-JP" altLang="en-US" smtClean="0"/>
              <a:t>1</a:t>
            </a:fld>
            <a:endParaRPr kumimoji="1" lang="ja-JP" altLang="en-US"/>
          </a:p>
        </p:txBody>
      </p:sp>
      <p:sp>
        <p:nvSpPr>
          <p:cNvPr id="3" name="サブタイトル 2"/>
          <p:cNvSpPr>
            <a:spLocks noGrp="1"/>
          </p:cNvSpPr>
          <p:nvPr>
            <p:ph type="subTitle" idx="4294967295"/>
          </p:nvPr>
        </p:nvSpPr>
        <p:spPr>
          <a:xfrm>
            <a:off x="683568" y="3212976"/>
            <a:ext cx="7921625" cy="2794000"/>
          </a:xfrm>
        </p:spPr>
        <p:txBody>
          <a:bodyPr>
            <a:normAutofit fontScale="70000" lnSpcReduction="20000"/>
          </a:bodyPr>
          <a:lstStyle/>
          <a:p>
            <a:pPr marL="0" indent="0" algn="ctr">
              <a:buNone/>
            </a:pPr>
            <a:r>
              <a:rPr kumimoji="1" lang="ja-JP" altLang="en-US" sz="2400" dirty="0"/>
              <a:t>　　　　　　　　　　　　　　　　　　　　　</a:t>
            </a:r>
            <a:endParaRPr kumimoji="1" lang="en-US" altLang="ja-JP" sz="2400" dirty="0"/>
          </a:p>
          <a:p>
            <a:pPr marL="0" indent="0" algn="ctr">
              <a:buNone/>
            </a:pPr>
            <a:r>
              <a:rPr lang="ja-JP" altLang="en-US" sz="5100" b="1" dirty="0">
                <a:ln w="0"/>
                <a:solidFill>
                  <a:srgbClr val="0070C0"/>
                </a:solidFill>
                <a:effectLst>
                  <a:outerShdw blurRad="38100" dist="19050" dir="2700000" algn="tl" rotWithShape="0">
                    <a:schemeClr val="dk1">
                      <a:alpha val="40000"/>
                    </a:schemeClr>
                  </a:outerShdw>
                </a:effectLst>
                <a:latin typeface="UD デジタル 教科書体 NP" panose="02020400000000000000" pitchFamily="18" charset="-128"/>
                <a:ea typeface="UD デジタル 教科書体 NP" panose="02020400000000000000" pitchFamily="18" charset="-128"/>
              </a:rPr>
              <a:t>第</a:t>
            </a:r>
            <a:r>
              <a:rPr lang="en-US" altLang="ja-JP" sz="5100" b="1" dirty="0">
                <a:ln w="0"/>
                <a:solidFill>
                  <a:srgbClr val="0070C0"/>
                </a:solidFill>
                <a:effectLst>
                  <a:outerShdw blurRad="38100" dist="19050" dir="2700000" algn="tl" rotWithShape="0">
                    <a:schemeClr val="dk1">
                      <a:alpha val="40000"/>
                    </a:schemeClr>
                  </a:outerShdw>
                </a:effectLst>
                <a:latin typeface="UD デジタル 教科書体 NP" panose="02020400000000000000" pitchFamily="18" charset="-128"/>
                <a:ea typeface="UD デジタル 教科書体 NP" panose="02020400000000000000" pitchFamily="18" charset="-128"/>
              </a:rPr>
              <a:t>10</a:t>
            </a:r>
            <a:r>
              <a:rPr lang="ja-JP" altLang="en-US" sz="5100" b="1" dirty="0">
                <a:ln w="0"/>
                <a:solidFill>
                  <a:srgbClr val="0070C0"/>
                </a:solidFill>
                <a:effectLst>
                  <a:outerShdw blurRad="38100" dist="19050" dir="2700000" algn="tl" rotWithShape="0">
                    <a:schemeClr val="dk1">
                      <a:alpha val="40000"/>
                    </a:schemeClr>
                  </a:outerShdw>
                </a:effectLst>
                <a:latin typeface="UD デジタル 教科書体 NP" panose="02020400000000000000" pitchFamily="18" charset="-128"/>
                <a:ea typeface="UD デジタル 教科書体 NP" panose="02020400000000000000" pitchFamily="18" charset="-128"/>
              </a:rPr>
              <a:t>回　日本障害法学会　研究大会</a:t>
            </a:r>
          </a:p>
          <a:p>
            <a:pPr marL="0" indent="0" algn="r">
              <a:buNone/>
            </a:pPr>
            <a:r>
              <a:rPr lang="ja-JP" altLang="en-US" sz="2900" b="1" dirty="0">
                <a:solidFill>
                  <a:srgbClr val="FF0000"/>
                </a:solidFill>
                <a:latin typeface="UD デジタル 教科書体 NP" panose="02020400000000000000" pitchFamily="18" charset="-128"/>
                <a:ea typeface="UD デジタル 教科書体 NP" panose="02020400000000000000" pitchFamily="18" charset="-128"/>
              </a:rPr>
              <a:t>於：国士館大学世田谷キャンパス</a:t>
            </a:r>
            <a:endParaRPr lang="en-US" altLang="ja-JP" sz="2900" b="1" dirty="0">
              <a:solidFill>
                <a:srgbClr val="FF0000"/>
              </a:solidFill>
              <a:latin typeface="UD デジタル 教科書体 NP" panose="02020400000000000000" pitchFamily="18" charset="-128"/>
              <a:ea typeface="UD デジタル 教科書体 NP" panose="02020400000000000000" pitchFamily="18" charset="-128"/>
            </a:endParaRPr>
          </a:p>
          <a:p>
            <a:pPr marL="0" indent="0" algn="r">
              <a:buNone/>
            </a:pPr>
            <a:r>
              <a:rPr lang="ja-JP" altLang="en-US" sz="2900" b="1" dirty="0">
                <a:solidFill>
                  <a:srgbClr val="FF0000"/>
                </a:solidFill>
                <a:latin typeface="UD デジタル 教科書体 NP" panose="02020400000000000000" pitchFamily="18" charset="-128"/>
                <a:ea typeface="UD デジタル 教科書体 NP" panose="02020400000000000000" pitchFamily="18" charset="-128"/>
              </a:rPr>
              <a:t>梅が丘校舎</a:t>
            </a:r>
            <a:r>
              <a:rPr lang="en-US" altLang="ja-JP" sz="2900" b="1" dirty="0">
                <a:solidFill>
                  <a:srgbClr val="FF0000"/>
                </a:solidFill>
                <a:latin typeface="UD デジタル 教科書体 NP" panose="02020400000000000000" pitchFamily="18" charset="-128"/>
                <a:ea typeface="UD デジタル 教科書体 NP" panose="02020400000000000000" pitchFamily="18" charset="-128"/>
              </a:rPr>
              <a:t>34</a:t>
            </a:r>
            <a:r>
              <a:rPr lang="ja-JP" altLang="en-US" sz="2900" b="1" dirty="0">
                <a:solidFill>
                  <a:srgbClr val="FF0000"/>
                </a:solidFill>
                <a:latin typeface="UD デジタル 教科書体 NP" panose="02020400000000000000" pitchFamily="18" charset="-128"/>
                <a:ea typeface="UD デジタル 教科書体 NP" panose="02020400000000000000" pitchFamily="18" charset="-128"/>
              </a:rPr>
              <a:t>号館（</a:t>
            </a:r>
            <a:r>
              <a:rPr lang="en-US" altLang="ja-JP" sz="2900" b="1" dirty="0">
                <a:solidFill>
                  <a:srgbClr val="FF0000"/>
                </a:solidFill>
                <a:latin typeface="UD デジタル 教科書体 NP" panose="02020400000000000000" pitchFamily="18" charset="-128"/>
                <a:ea typeface="UD デジタル 教科書体 NP" panose="02020400000000000000" pitchFamily="18" charset="-128"/>
              </a:rPr>
              <a:t>B</a:t>
            </a:r>
            <a:r>
              <a:rPr lang="ja-JP" altLang="en-US" sz="2900" b="1" dirty="0">
                <a:solidFill>
                  <a:srgbClr val="FF0000"/>
                </a:solidFill>
                <a:latin typeface="UD デジタル 教科書体 NP" panose="02020400000000000000" pitchFamily="18" charset="-128"/>
                <a:ea typeface="UD デジタル 教科書体 NP" panose="02020400000000000000" pitchFamily="18" charset="-128"/>
              </a:rPr>
              <a:t>棟）</a:t>
            </a:r>
            <a:r>
              <a:rPr lang="en-US" altLang="ja-JP" sz="2900" b="1" dirty="0">
                <a:solidFill>
                  <a:srgbClr val="FF0000"/>
                </a:solidFill>
                <a:latin typeface="UD デジタル 教科書体 NP" panose="02020400000000000000" pitchFamily="18" charset="-128"/>
                <a:ea typeface="UD デジタル 教科書体 NP" panose="02020400000000000000" pitchFamily="18" charset="-128"/>
              </a:rPr>
              <a:t>3</a:t>
            </a:r>
            <a:r>
              <a:rPr lang="ja-JP" altLang="en-US" sz="2900" b="1" dirty="0">
                <a:solidFill>
                  <a:srgbClr val="FF0000"/>
                </a:solidFill>
                <a:latin typeface="UD デジタル 教科書体 NP" panose="02020400000000000000" pitchFamily="18" charset="-128"/>
                <a:ea typeface="UD デジタル 教科書体 NP" panose="02020400000000000000" pitchFamily="18" charset="-128"/>
              </a:rPr>
              <a:t>階</a:t>
            </a:r>
            <a:r>
              <a:rPr lang="en-US" altLang="ja-JP" sz="2900" b="1" dirty="0">
                <a:solidFill>
                  <a:srgbClr val="FF0000"/>
                </a:solidFill>
                <a:latin typeface="UD デジタル 教科書体 NP" panose="02020400000000000000" pitchFamily="18" charset="-128"/>
                <a:ea typeface="UD デジタル 教科書体 NP" panose="02020400000000000000" pitchFamily="18" charset="-128"/>
              </a:rPr>
              <a:t>B301</a:t>
            </a:r>
            <a:endParaRPr kumimoji="1" lang="en-US" altLang="ja-JP" sz="2900" dirty="0">
              <a:solidFill>
                <a:srgbClr val="7030A0"/>
              </a:solidFill>
              <a:latin typeface="UD デジタル 教科書体 NP" panose="02020400000000000000" pitchFamily="18" charset="-128"/>
              <a:ea typeface="UD デジタル 教科書体 NP" panose="02020400000000000000" pitchFamily="18" charset="-128"/>
            </a:endParaRPr>
          </a:p>
          <a:p>
            <a:pPr marL="0" indent="0" algn="r">
              <a:buNone/>
            </a:pPr>
            <a:r>
              <a:rPr kumimoji="1" lang="en-US" altLang="ja-JP" sz="5100" dirty="0">
                <a:solidFill>
                  <a:srgbClr val="7030A0"/>
                </a:solidFill>
                <a:latin typeface="UD デジタル 教科書体 NP" panose="02020400000000000000" pitchFamily="18" charset="-128"/>
                <a:ea typeface="UD デジタル 教科書体 NP" panose="02020400000000000000" pitchFamily="18" charset="-128"/>
              </a:rPr>
              <a:t>2025</a:t>
            </a:r>
            <a:r>
              <a:rPr kumimoji="1" lang="ja-JP" altLang="en-US" sz="5100" dirty="0">
                <a:solidFill>
                  <a:srgbClr val="7030A0"/>
                </a:solidFill>
                <a:latin typeface="UD デジタル 教科書体 NP" panose="02020400000000000000" pitchFamily="18" charset="-128"/>
                <a:ea typeface="UD デジタル 教科書体 NP" panose="02020400000000000000" pitchFamily="18" charset="-128"/>
              </a:rPr>
              <a:t>年</a:t>
            </a:r>
            <a:r>
              <a:rPr kumimoji="1" lang="en-US" altLang="ja-JP" sz="5100" dirty="0">
                <a:solidFill>
                  <a:srgbClr val="7030A0"/>
                </a:solidFill>
                <a:latin typeface="UD デジタル 教科書体 NP" panose="02020400000000000000" pitchFamily="18" charset="-128"/>
                <a:ea typeface="UD デジタル 教科書体 NP" panose="02020400000000000000" pitchFamily="18" charset="-128"/>
              </a:rPr>
              <a:t>11</a:t>
            </a:r>
            <a:r>
              <a:rPr kumimoji="1" lang="ja-JP" altLang="en-US" sz="5100" dirty="0">
                <a:solidFill>
                  <a:srgbClr val="7030A0"/>
                </a:solidFill>
                <a:latin typeface="UD デジタル 教科書体 NP" panose="02020400000000000000" pitchFamily="18" charset="-128"/>
                <a:ea typeface="UD デジタル 教科書体 NP" panose="02020400000000000000" pitchFamily="18" charset="-128"/>
              </a:rPr>
              <a:t>月</a:t>
            </a:r>
            <a:r>
              <a:rPr kumimoji="1" lang="en-US" altLang="ja-JP" sz="5100" dirty="0">
                <a:solidFill>
                  <a:srgbClr val="7030A0"/>
                </a:solidFill>
                <a:latin typeface="UD デジタル 教科書体 NP" panose="02020400000000000000" pitchFamily="18" charset="-128"/>
                <a:ea typeface="UD デジタル 教科書体 NP" panose="02020400000000000000" pitchFamily="18" charset="-128"/>
              </a:rPr>
              <a:t>29</a:t>
            </a:r>
            <a:r>
              <a:rPr kumimoji="1" lang="ja-JP" altLang="en-US" sz="5100" dirty="0">
                <a:solidFill>
                  <a:srgbClr val="7030A0"/>
                </a:solidFill>
                <a:latin typeface="UD デジタル 教科書体 NP" panose="02020400000000000000" pitchFamily="18" charset="-128"/>
                <a:ea typeface="UD デジタル 教科書体 NP" panose="02020400000000000000" pitchFamily="18" charset="-128"/>
              </a:rPr>
              <a:t>日</a:t>
            </a:r>
            <a:endParaRPr kumimoji="1" lang="en-US" altLang="ja-JP" sz="5100" dirty="0">
              <a:solidFill>
                <a:srgbClr val="7030A0"/>
              </a:solidFill>
              <a:latin typeface="UD デジタル 教科書体 NP" panose="02020400000000000000" pitchFamily="18" charset="-128"/>
              <a:ea typeface="UD デジタル 教科書体 NP" panose="02020400000000000000" pitchFamily="18" charset="-128"/>
            </a:endParaRPr>
          </a:p>
          <a:p>
            <a:pPr marL="0" indent="0" algn="r">
              <a:buNone/>
            </a:pPr>
            <a:r>
              <a:rPr lang="ja-JP" altLang="en-US" sz="5100" dirty="0">
                <a:solidFill>
                  <a:srgbClr val="7030A0"/>
                </a:solidFill>
                <a:latin typeface="UD デジタル 教科書体 NP" panose="02020400000000000000" pitchFamily="18" charset="-128"/>
                <a:ea typeface="UD デジタル 教科書体 NP" panose="02020400000000000000" pitchFamily="18" charset="-128"/>
              </a:rPr>
              <a:t>報告者　会員　弁護士　藤　岡　毅</a:t>
            </a:r>
            <a:endParaRPr kumimoji="1" lang="ja-JP" altLang="en-US" sz="5100" dirty="0">
              <a:solidFill>
                <a:srgbClr val="7030A0"/>
              </a:solidFill>
              <a:latin typeface="UD デジタル 教科書体 NP" panose="02020400000000000000" pitchFamily="18" charset="-128"/>
              <a:ea typeface="UD デジタル 教科書体 NP" panose="02020400000000000000" pitchFamily="18" charset="-128"/>
            </a:endParaRPr>
          </a:p>
        </p:txBody>
      </p:sp>
      <p:sp>
        <p:nvSpPr>
          <p:cNvPr id="5" name="テキスト ボックス 4"/>
          <p:cNvSpPr txBox="1"/>
          <p:nvPr/>
        </p:nvSpPr>
        <p:spPr>
          <a:xfrm>
            <a:off x="683568" y="692696"/>
            <a:ext cx="8305611" cy="1754326"/>
          </a:xfrm>
          <a:prstGeom prst="rect">
            <a:avLst/>
          </a:prstGeom>
          <a:solidFill>
            <a:srgbClr val="FFFF00"/>
          </a:solidFill>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ja-JP" altLang="en-US" sz="2400" b="1" dirty="0">
                <a:solidFill>
                  <a:srgbClr val="FF0000"/>
                </a:solidFill>
                <a:latin typeface="HGP教科書体" panose="02020600000000000000" pitchFamily="18" charset="-128"/>
                <a:ea typeface="HGP教科書体" panose="02020600000000000000" pitchFamily="18" charset="-128"/>
              </a:rPr>
              <a:t>　　</a:t>
            </a: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令和</a:t>
            </a:r>
            <a:r>
              <a:rPr lang="en-US" altLang="ja-JP" sz="3600" b="1" dirty="0">
                <a:solidFill>
                  <a:schemeClr val="tx1"/>
                </a:solidFill>
                <a:latin typeface="UD デジタル 教科書体 NP" panose="02020400000000000000" pitchFamily="18" charset="-128"/>
                <a:ea typeface="UD デジタル 教科書体 NP" panose="02020400000000000000" pitchFamily="18" charset="-128"/>
              </a:rPr>
              <a:t>5</a:t>
            </a: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年</a:t>
            </a:r>
            <a:r>
              <a:rPr lang="en-US" altLang="ja-JP" sz="3600" b="1" dirty="0">
                <a:solidFill>
                  <a:schemeClr val="tx1"/>
                </a:solidFill>
                <a:latin typeface="UD デジタル 教科書体 NP" panose="02020400000000000000" pitchFamily="18" charset="-128"/>
                <a:ea typeface="UD デジタル 教科書体 NP" panose="02020400000000000000" pitchFamily="18" charset="-128"/>
              </a:rPr>
              <a:t>10</a:t>
            </a: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月</a:t>
            </a:r>
            <a:r>
              <a:rPr lang="en-US" altLang="ja-JP" sz="3600" b="1" dirty="0">
                <a:solidFill>
                  <a:schemeClr val="tx1"/>
                </a:solidFill>
                <a:latin typeface="UD デジタル 教科書体 NP" panose="02020400000000000000" pitchFamily="18" charset="-128"/>
                <a:ea typeface="UD デジタル 教科書体 NP" panose="02020400000000000000" pitchFamily="18" charset="-128"/>
              </a:rPr>
              <a:t>31</a:t>
            </a: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日</a:t>
            </a:r>
            <a:endParaRPr lang="en-US" altLang="ja-JP" sz="3600" b="1" dirty="0">
              <a:solidFill>
                <a:schemeClr val="tx1"/>
              </a:solidFill>
              <a:latin typeface="UD デジタル 教科書体 NP" panose="02020400000000000000" pitchFamily="18" charset="-128"/>
              <a:ea typeface="UD デジタル 教科書体 NP" panose="02020400000000000000" pitchFamily="18" charset="-128"/>
            </a:endParaRPr>
          </a:p>
          <a:p>
            <a:pPr algn="ct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「松戸市</a:t>
            </a:r>
            <a:r>
              <a:rPr lang="en-US" altLang="ja-JP" sz="3600" b="1" dirty="0">
                <a:solidFill>
                  <a:schemeClr val="tx1"/>
                </a:solidFill>
                <a:latin typeface="UD デジタル 教科書体 NP" panose="02020400000000000000" pitchFamily="18" charset="-128"/>
                <a:ea typeface="UD デジタル 教科書体 NP" panose="02020400000000000000" pitchFamily="18" charset="-128"/>
              </a:rPr>
              <a:t>ALS</a:t>
            </a:r>
            <a:r>
              <a:rPr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介護保障訴訟」</a:t>
            </a:r>
            <a:endParaRPr lang="en-US" altLang="ja-JP" sz="3600" b="1" dirty="0">
              <a:solidFill>
                <a:schemeClr val="tx1"/>
              </a:solidFill>
              <a:latin typeface="UD デジタル 教科書体 NP" panose="02020400000000000000" pitchFamily="18" charset="-128"/>
              <a:ea typeface="UD デジタル 教科書体 NP" panose="02020400000000000000" pitchFamily="18" charset="-128"/>
            </a:endParaRPr>
          </a:p>
          <a:p>
            <a:pPr algn="ctr"/>
            <a:r>
              <a:rPr kumimoji="1" lang="ja-JP" altLang="en-US" sz="3600" b="1" dirty="0">
                <a:solidFill>
                  <a:schemeClr val="tx1"/>
                </a:solidFill>
                <a:latin typeface="UD デジタル 教科書体 NP" panose="02020400000000000000" pitchFamily="18" charset="-128"/>
                <a:ea typeface="UD デジタル 教科書体 NP" panose="02020400000000000000" pitchFamily="18" charset="-128"/>
              </a:rPr>
              <a:t>　千葉地裁判決報告</a:t>
            </a:r>
            <a:endParaRPr kumimoji="1" lang="ja-JP" altLang="en-US" sz="3600" dirty="0">
              <a:solidFill>
                <a:schemeClr val="bg1">
                  <a:lumMod val="95000"/>
                </a:schemeClr>
              </a:solidFill>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2116452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DA7AC97-ECCD-3D67-3714-3507F3ADAB5E}"/>
              </a:ext>
            </a:extLst>
          </p:cNvPr>
          <p:cNvSpPr>
            <a:spLocks noGrp="1"/>
          </p:cNvSpPr>
          <p:nvPr>
            <p:ph type="sldNum" sz="quarter" idx="12"/>
          </p:nvPr>
        </p:nvSpPr>
        <p:spPr/>
        <p:txBody>
          <a:bodyPr/>
          <a:lstStyle/>
          <a:p>
            <a:fld id="{46D0DC6E-7F0F-4770-9A5B-5FA6DC4EB702}" type="slidenum">
              <a:rPr kumimoji="1" lang="ja-JP" altLang="en-US" smtClean="0"/>
              <a:t>10</a:t>
            </a:fld>
            <a:endParaRPr kumimoji="1" lang="ja-JP" altLang="en-US"/>
          </a:p>
        </p:txBody>
      </p:sp>
      <p:sp>
        <p:nvSpPr>
          <p:cNvPr id="3" name="テキスト ボックス 2">
            <a:extLst>
              <a:ext uri="{FF2B5EF4-FFF2-40B4-BE49-F238E27FC236}">
                <a16:creationId xmlns:a16="http://schemas.microsoft.com/office/drawing/2014/main" id="{DD91271F-CFDE-E584-6808-7EADAB127700}"/>
              </a:ext>
            </a:extLst>
          </p:cNvPr>
          <p:cNvSpPr txBox="1"/>
          <p:nvPr/>
        </p:nvSpPr>
        <p:spPr>
          <a:xfrm>
            <a:off x="2699792" y="476672"/>
            <a:ext cx="3300904" cy="646331"/>
          </a:xfrm>
          <a:prstGeom prst="rect">
            <a:avLst/>
          </a:prstGeom>
          <a:noFill/>
        </p:spPr>
        <p:txBody>
          <a:bodyPr wrap="none" rtlCol="0">
            <a:spAutoFit/>
          </a:bodyPr>
          <a:lstStyle/>
          <a:p>
            <a:r>
              <a:rPr kumimoji="1" lang="ja-JP" altLang="en-US" sz="3600" dirty="0">
                <a:latin typeface="UD デジタル 教科書体 NK-B" panose="02020700000000000000" pitchFamily="18" charset="-128"/>
                <a:ea typeface="UD デジタル 教科書体 NK-B" panose="02020700000000000000" pitchFamily="18" charset="-128"/>
              </a:rPr>
              <a:t>この判決の特徴</a:t>
            </a:r>
          </a:p>
        </p:txBody>
      </p:sp>
      <p:sp>
        <p:nvSpPr>
          <p:cNvPr id="5" name="テキスト ボックス 4">
            <a:extLst>
              <a:ext uri="{FF2B5EF4-FFF2-40B4-BE49-F238E27FC236}">
                <a16:creationId xmlns:a16="http://schemas.microsoft.com/office/drawing/2014/main" id="{597A7BB6-D64F-BCC3-B3AA-1C154D134019}"/>
              </a:ext>
            </a:extLst>
          </p:cNvPr>
          <p:cNvSpPr txBox="1"/>
          <p:nvPr/>
        </p:nvSpPr>
        <p:spPr>
          <a:xfrm>
            <a:off x="229816" y="1484784"/>
            <a:ext cx="8285534" cy="523220"/>
          </a:xfrm>
          <a:prstGeom prst="rect">
            <a:avLst/>
          </a:prstGeom>
          <a:noFill/>
        </p:spPr>
        <p:txBody>
          <a:bodyPr wrap="square">
            <a:spAutoFit/>
          </a:bodyPr>
          <a:lstStyle/>
          <a:p>
            <a:r>
              <a:rPr lang="ja-JP" altLang="en-US" sz="28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ja-JP" altLang="ja-JP" sz="28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「家族の単独介護時間をゼロにせよ」と命じた</a:t>
            </a:r>
            <a:r>
              <a:rPr lang="ja-JP" altLang="en-US" sz="2800" b="1"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こと</a:t>
            </a:r>
            <a:endParaRPr lang="ja-JP" altLang="en-US" sz="2800" dirty="0">
              <a:latin typeface="UD デジタル 教科書体 NK-B" panose="02020700000000000000" pitchFamily="18" charset="-128"/>
              <a:ea typeface="UD デジタル 教科書体 NK-B" panose="02020700000000000000" pitchFamily="18" charset="-128"/>
            </a:endParaRPr>
          </a:p>
        </p:txBody>
      </p:sp>
      <p:sp>
        <p:nvSpPr>
          <p:cNvPr id="7" name="テキスト ボックス 6">
            <a:extLst>
              <a:ext uri="{FF2B5EF4-FFF2-40B4-BE49-F238E27FC236}">
                <a16:creationId xmlns:a16="http://schemas.microsoft.com/office/drawing/2014/main" id="{604609D2-34C4-E812-E46F-88E09EEBD78F}"/>
              </a:ext>
            </a:extLst>
          </p:cNvPr>
          <p:cNvSpPr txBox="1"/>
          <p:nvPr/>
        </p:nvSpPr>
        <p:spPr>
          <a:xfrm>
            <a:off x="229816" y="2276872"/>
            <a:ext cx="8694712" cy="1972848"/>
          </a:xfrm>
          <a:prstGeom prst="rect">
            <a:avLst/>
          </a:prstGeom>
          <a:noFill/>
        </p:spPr>
        <p:txBody>
          <a:bodyPr wrap="square">
            <a:spAutoFit/>
          </a:bodyPr>
          <a:lstStyle/>
          <a:p>
            <a:pPr marL="176213" indent="-176213">
              <a:lnSpc>
                <a:spcPct val="150000"/>
              </a:lnSpc>
            </a:pPr>
            <a:r>
              <a:rPr lang="ja-JP" altLang="en-US"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ja-JP"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司法が行政庁に対して、独居事案・家族同居事案を問</a:t>
            </a:r>
            <a:r>
              <a:rPr lang="ja-JP" altLang="en-US"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　　　　</a:t>
            </a:r>
            <a:r>
              <a:rPr lang="ja-JP"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わず</a:t>
            </a:r>
            <a:r>
              <a:rPr lang="en-US"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1</a:t>
            </a:r>
            <a:r>
              <a:rPr lang="ja-JP"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日</a:t>
            </a:r>
            <a:r>
              <a:rPr lang="en-US"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24</a:t>
            </a:r>
            <a:r>
              <a:rPr lang="ja-JP" altLang="ja-JP"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時間の公的支援を初めて命じた確定判決</a:t>
            </a:r>
            <a:r>
              <a:rPr lang="ja-JP" altLang="en-US" sz="2800" kern="100" dirty="0">
                <a:effectLst/>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であること</a:t>
            </a:r>
            <a:endParaRPr lang="ja-JP" altLang="en-US" sz="2800" dirty="0">
              <a:latin typeface="UD デジタル 教科書体 NK-B" panose="02020700000000000000" pitchFamily="18" charset="-128"/>
              <a:ea typeface="UD デジタル 教科書体 NK-B" panose="02020700000000000000" pitchFamily="18" charset="-128"/>
            </a:endParaRPr>
          </a:p>
        </p:txBody>
      </p:sp>
      <p:sp>
        <p:nvSpPr>
          <p:cNvPr id="9" name="テキスト ボックス 8">
            <a:extLst>
              <a:ext uri="{FF2B5EF4-FFF2-40B4-BE49-F238E27FC236}">
                <a16:creationId xmlns:a16="http://schemas.microsoft.com/office/drawing/2014/main" id="{34B5B346-1AB2-6FB1-5727-A73FC13E2888}"/>
              </a:ext>
            </a:extLst>
          </p:cNvPr>
          <p:cNvSpPr txBox="1"/>
          <p:nvPr/>
        </p:nvSpPr>
        <p:spPr>
          <a:xfrm>
            <a:off x="499592" y="4518588"/>
            <a:ext cx="8622704" cy="1326517"/>
          </a:xfrm>
          <a:prstGeom prst="rect">
            <a:avLst/>
          </a:prstGeom>
          <a:noFill/>
        </p:spPr>
        <p:txBody>
          <a:bodyPr wrap="square">
            <a:spAutoFit/>
          </a:bodyPr>
          <a:lstStyle/>
          <a:p>
            <a:pPr>
              <a:lnSpc>
                <a:spcPct val="150000"/>
              </a:lnSpc>
            </a:pPr>
            <a:r>
              <a:rPr lang="ja-JP" altLang="en-US" sz="2800" dirty="0">
                <a:latin typeface="UD デジタル 教科書体 NK-B" panose="02020700000000000000" pitchFamily="18" charset="-128"/>
                <a:ea typeface="UD デジタル 教科書体 NK-B" panose="02020700000000000000" pitchFamily="18" charset="-128"/>
              </a:rPr>
              <a:t>●</a:t>
            </a:r>
            <a:r>
              <a:rPr lang="en-US" altLang="ja-JP" sz="2800" dirty="0">
                <a:latin typeface="UD デジタル 教科書体 NK-B" panose="02020700000000000000" pitchFamily="18" charset="-128"/>
                <a:ea typeface="UD デジタル 教科書体 NK-B" panose="02020700000000000000" pitchFamily="18" charset="-128"/>
              </a:rPr>
              <a:t>41</a:t>
            </a:r>
            <a:r>
              <a:rPr lang="ja-JP" altLang="en-US" sz="2800" dirty="0">
                <a:latin typeface="UD デジタル 教科書体 NK-B" panose="02020700000000000000" pitchFamily="18" charset="-128"/>
                <a:ea typeface="UD デジタル 教科書体 NK-B" panose="02020700000000000000" pitchFamily="18" charset="-128"/>
              </a:rPr>
              <a:t>歳の同居配偶者がいる事案において</a:t>
            </a:r>
            <a:r>
              <a:rPr lang="en-US" altLang="ja-JP" sz="2800" dirty="0">
                <a:latin typeface="UD デジタル 教科書体 NK-B" panose="02020700000000000000" pitchFamily="18" charset="-128"/>
                <a:ea typeface="UD デジタル 教科書体 NK-B" panose="02020700000000000000" pitchFamily="18" charset="-128"/>
              </a:rPr>
              <a:t>1</a:t>
            </a:r>
            <a:r>
              <a:rPr lang="ja-JP" altLang="en-US" sz="2800" dirty="0">
                <a:latin typeface="UD デジタル 教科書体 NK-B" panose="02020700000000000000" pitchFamily="18" charset="-128"/>
                <a:ea typeface="UD デジタル 教科書体 NK-B" panose="02020700000000000000" pitchFamily="18" charset="-128"/>
              </a:rPr>
              <a:t>日</a:t>
            </a:r>
            <a:r>
              <a:rPr lang="en-US" altLang="ja-JP" sz="2800" dirty="0">
                <a:latin typeface="UD デジタル 教科書体 NK-B" panose="02020700000000000000" pitchFamily="18" charset="-128"/>
                <a:ea typeface="UD デジタル 教科書体 NK-B" panose="02020700000000000000" pitchFamily="18" charset="-128"/>
              </a:rPr>
              <a:t>24</a:t>
            </a:r>
            <a:r>
              <a:rPr lang="ja-JP" altLang="en-US" sz="2800" dirty="0">
                <a:latin typeface="UD デジタル 教科書体 NK-B" panose="02020700000000000000" pitchFamily="18" charset="-128"/>
                <a:ea typeface="UD デジタル 教科書体 NK-B" panose="02020700000000000000" pitchFamily="18" charset="-128"/>
              </a:rPr>
              <a:t>時間公的支援を司法が命じたことで注目を集めた判決</a:t>
            </a:r>
          </a:p>
        </p:txBody>
      </p:sp>
    </p:spTree>
    <p:extLst>
      <p:ext uri="{BB962C8B-B14F-4D97-AF65-F5344CB8AC3E}">
        <p14:creationId xmlns:p14="http://schemas.microsoft.com/office/powerpoint/2010/main" val="590195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F1033DF-216B-AA14-3E53-C94952CAC189}"/>
              </a:ext>
            </a:extLst>
          </p:cNvPr>
          <p:cNvSpPr>
            <a:spLocks noGrp="1"/>
          </p:cNvSpPr>
          <p:nvPr>
            <p:ph type="sldNum" sz="quarter" idx="12"/>
          </p:nvPr>
        </p:nvSpPr>
        <p:spPr/>
        <p:txBody>
          <a:bodyPr/>
          <a:lstStyle/>
          <a:p>
            <a:fld id="{46D0DC6E-7F0F-4770-9A5B-5FA6DC4EB702}" type="slidenum">
              <a:rPr kumimoji="1" lang="ja-JP" altLang="en-US" smtClean="0"/>
              <a:t>11</a:t>
            </a:fld>
            <a:endParaRPr kumimoji="1" lang="ja-JP" altLang="en-US"/>
          </a:p>
        </p:txBody>
      </p:sp>
      <p:sp>
        <p:nvSpPr>
          <p:cNvPr id="3" name="テキスト ボックス 2">
            <a:extLst>
              <a:ext uri="{FF2B5EF4-FFF2-40B4-BE49-F238E27FC236}">
                <a16:creationId xmlns:a16="http://schemas.microsoft.com/office/drawing/2014/main" id="{AC112007-B962-CCB9-AA69-E45647F1B443}"/>
              </a:ext>
            </a:extLst>
          </p:cNvPr>
          <p:cNvSpPr txBox="1"/>
          <p:nvPr/>
        </p:nvSpPr>
        <p:spPr>
          <a:xfrm>
            <a:off x="611560" y="252744"/>
            <a:ext cx="8207696" cy="584775"/>
          </a:xfrm>
          <a:prstGeom prst="rect">
            <a:avLst/>
          </a:prstGeom>
          <a:noFill/>
        </p:spPr>
        <p:txBody>
          <a:bodyPr wrap="none" rtlCol="0">
            <a:spAutoFit/>
          </a:bodyPr>
          <a:lstStyle/>
          <a:p>
            <a:r>
              <a:rPr kumimoji="1" lang="ja-JP" altLang="en-US" sz="3200" dirty="0">
                <a:latin typeface="UD デジタル 教科書体 NK-B" panose="02020700000000000000" pitchFamily="18" charset="-128"/>
                <a:ea typeface="UD デジタル 教科書体 NK-B" panose="02020700000000000000" pitchFamily="18" charset="-128"/>
              </a:rPr>
              <a:t>妻の介護・家事・仕事等全ての負担集中状況</a:t>
            </a:r>
          </a:p>
        </p:txBody>
      </p:sp>
      <p:sp>
        <p:nvSpPr>
          <p:cNvPr id="6" name="テキスト ボックス 5">
            <a:extLst>
              <a:ext uri="{FF2B5EF4-FFF2-40B4-BE49-F238E27FC236}">
                <a16:creationId xmlns:a16="http://schemas.microsoft.com/office/drawing/2014/main" id="{B5339632-D4D7-AB5E-544F-61E9E81BF252}"/>
              </a:ext>
            </a:extLst>
          </p:cNvPr>
          <p:cNvSpPr txBox="1"/>
          <p:nvPr/>
        </p:nvSpPr>
        <p:spPr>
          <a:xfrm>
            <a:off x="1475656" y="1783269"/>
            <a:ext cx="5211683" cy="523220"/>
          </a:xfrm>
          <a:prstGeom prst="rect">
            <a:avLst/>
          </a:prstGeom>
          <a:noFill/>
        </p:spPr>
        <p:txBody>
          <a:bodyPr wrap="none" rtlCol="0">
            <a:spAutoFit/>
          </a:bodyPr>
          <a:lstStyle/>
          <a:p>
            <a:r>
              <a:rPr kumimoji="1" lang="ja-JP" altLang="en-US" sz="2800" dirty="0">
                <a:latin typeface="UD デジタル 教科書体 NP-R" panose="02020400000000000000" pitchFamily="18" charset="-128"/>
                <a:ea typeface="UD デジタル 教科書体 NP-R" panose="02020400000000000000" pitchFamily="18" charset="-128"/>
              </a:rPr>
              <a:t>●　育児　　</a:t>
            </a:r>
            <a:r>
              <a:rPr lang="ja-JP" altLang="en-US" sz="2800" dirty="0">
                <a:latin typeface="UD デジタル 教科書体 NP-R" panose="02020400000000000000" pitchFamily="18" charset="-128"/>
                <a:ea typeface="UD デジタル 教科書体 NP-R" panose="02020400000000000000" pitchFamily="18" charset="-128"/>
              </a:rPr>
              <a:t>４</a:t>
            </a:r>
            <a:r>
              <a:rPr kumimoji="1" lang="ja-JP" altLang="en-US" sz="2800" dirty="0">
                <a:latin typeface="UD デジタル 教科書体 NP-R" panose="02020400000000000000" pitchFamily="18" charset="-128"/>
                <a:ea typeface="UD デジタル 教科書体 NP-R" panose="02020400000000000000" pitchFamily="18" charset="-128"/>
              </a:rPr>
              <a:t>歳の長男の養育</a:t>
            </a:r>
          </a:p>
        </p:txBody>
      </p:sp>
      <p:sp>
        <p:nvSpPr>
          <p:cNvPr id="4" name="テキスト ボックス 3">
            <a:extLst>
              <a:ext uri="{FF2B5EF4-FFF2-40B4-BE49-F238E27FC236}">
                <a16:creationId xmlns:a16="http://schemas.microsoft.com/office/drawing/2014/main" id="{7098B93C-E472-C2DE-76FC-CA8B2B082988}"/>
              </a:ext>
            </a:extLst>
          </p:cNvPr>
          <p:cNvSpPr txBox="1"/>
          <p:nvPr/>
        </p:nvSpPr>
        <p:spPr>
          <a:xfrm>
            <a:off x="1475656" y="2631803"/>
            <a:ext cx="6261651" cy="523220"/>
          </a:xfrm>
          <a:prstGeom prst="rect">
            <a:avLst/>
          </a:prstGeom>
          <a:noFill/>
        </p:spPr>
        <p:txBody>
          <a:bodyPr wrap="none" rtlCol="0">
            <a:sp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　家事全て（料理・掃除・洗濯もろもろ）</a:t>
            </a:r>
          </a:p>
        </p:txBody>
      </p:sp>
      <p:sp>
        <p:nvSpPr>
          <p:cNvPr id="8" name="テキスト ボックス 7">
            <a:extLst>
              <a:ext uri="{FF2B5EF4-FFF2-40B4-BE49-F238E27FC236}">
                <a16:creationId xmlns:a16="http://schemas.microsoft.com/office/drawing/2014/main" id="{DDF58DBE-5F90-1EA6-9FC6-4ACD8F26B58F}"/>
              </a:ext>
            </a:extLst>
          </p:cNvPr>
          <p:cNvSpPr txBox="1"/>
          <p:nvPr/>
        </p:nvSpPr>
        <p:spPr>
          <a:xfrm>
            <a:off x="1441174" y="3672151"/>
            <a:ext cx="5908990" cy="523220"/>
          </a:xfrm>
          <a:prstGeom prst="rect">
            <a:avLst/>
          </a:prstGeom>
          <a:noFill/>
        </p:spPr>
        <p:txBody>
          <a:bodyPr wrap="none" rtlCol="0">
            <a:sp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　仕事（会計事務所アルバイト職員）</a:t>
            </a:r>
          </a:p>
        </p:txBody>
      </p:sp>
      <p:sp>
        <p:nvSpPr>
          <p:cNvPr id="9" name="テキスト ボックス 8">
            <a:extLst>
              <a:ext uri="{FF2B5EF4-FFF2-40B4-BE49-F238E27FC236}">
                <a16:creationId xmlns:a16="http://schemas.microsoft.com/office/drawing/2014/main" id="{653842A8-5361-ABEF-15E8-0D9E04CC24F8}"/>
              </a:ext>
            </a:extLst>
          </p:cNvPr>
          <p:cNvSpPr txBox="1"/>
          <p:nvPr/>
        </p:nvSpPr>
        <p:spPr>
          <a:xfrm>
            <a:off x="1996554" y="4339457"/>
            <a:ext cx="5437707" cy="400110"/>
          </a:xfrm>
          <a:prstGeom prst="rect">
            <a:avLst/>
          </a:prstGeom>
          <a:noFill/>
        </p:spPr>
        <p:txBody>
          <a:bodyPr wrap="none" rtlCol="0">
            <a:spAutoFit/>
          </a:bodyPr>
          <a:lstStyle/>
          <a:p>
            <a:r>
              <a:rPr kumimoji="1" lang="ja-JP" altLang="en-US" sz="2000" dirty="0">
                <a:latin typeface="UD デジタル 教科書体 NK-R" panose="02020400000000000000" pitchFamily="18" charset="-128"/>
                <a:ea typeface="UD デジタル 教科書体 NK-R" panose="02020400000000000000" pitchFamily="18" charset="-128"/>
              </a:rPr>
              <a:t>夫が病で就労不能である以上、妻が働くしかない</a:t>
            </a:r>
          </a:p>
        </p:txBody>
      </p:sp>
      <p:sp>
        <p:nvSpPr>
          <p:cNvPr id="12" name="テキスト ボックス 11">
            <a:extLst>
              <a:ext uri="{FF2B5EF4-FFF2-40B4-BE49-F238E27FC236}">
                <a16:creationId xmlns:a16="http://schemas.microsoft.com/office/drawing/2014/main" id="{486E97A3-D743-BED9-8994-CC40B7C6946C}"/>
              </a:ext>
            </a:extLst>
          </p:cNvPr>
          <p:cNvSpPr txBox="1"/>
          <p:nvPr/>
        </p:nvSpPr>
        <p:spPr>
          <a:xfrm>
            <a:off x="755576" y="5014317"/>
            <a:ext cx="8186857" cy="830997"/>
          </a:xfrm>
          <a:prstGeom prst="rect">
            <a:avLst/>
          </a:prstGeom>
          <a:noFill/>
        </p:spPr>
        <p:txBody>
          <a:bodyPr wrap="none" rtlCol="0">
            <a:spAutoFit/>
          </a:bodyPr>
          <a:lstStyle/>
          <a:p>
            <a:r>
              <a:rPr kumimoji="1" lang="ja-JP" altLang="en-US" sz="2400" dirty="0">
                <a:solidFill>
                  <a:srgbClr val="FF0000"/>
                </a:solidFill>
                <a:latin typeface="UD デジタル 教科書体 NP-B" panose="02020700000000000000" pitchFamily="18" charset="-128"/>
                <a:ea typeface="UD デジタル 教科書体 NP-B" panose="02020700000000000000" pitchFamily="18" charset="-128"/>
              </a:rPr>
              <a:t>★★★　↑</a:t>
            </a:r>
            <a:endParaRPr kumimoji="1" lang="en-US" altLang="ja-JP" sz="2400" dirty="0">
              <a:solidFill>
                <a:srgbClr val="FF0000"/>
              </a:solidFill>
              <a:latin typeface="UD デジタル 教科書体 NP-B" panose="02020700000000000000" pitchFamily="18" charset="-128"/>
              <a:ea typeface="UD デジタル 教科書体 NP-B" panose="02020700000000000000" pitchFamily="18" charset="-128"/>
            </a:endParaRPr>
          </a:p>
          <a:p>
            <a:r>
              <a:rPr kumimoji="1" lang="ja-JP" altLang="en-US" sz="2400" dirty="0">
                <a:solidFill>
                  <a:srgbClr val="FF0000"/>
                </a:solidFill>
                <a:latin typeface="UD デジタル 教科書体 NP-B" panose="02020700000000000000" pitchFamily="18" charset="-128"/>
                <a:ea typeface="UD デジタル 教科書体 NP-B" panose="02020700000000000000" pitchFamily="18" charset="-128"/>
              </a:rPr>
              <a:t>　その上で　ＡＬＳで常時痰の吸引等が必要な夫の介護！</a:t>
            </a:r>
          </a:p>
        </p:txBody>
      </p:sp>
    </p:spTree>
    <p:extLst>
      <p:ext uri="{BB962C8B-B14F-4D97-AF65-F5344CB8AC3E}">
        <p14:creationId xmlns:p14="http://schemas.microsoft.com/office/powerpoint/2010/main" val="4151223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58FB8E8-6591-8A23-B481-E617A68E5AF3}"/>
              </a:ext>
            </a:extLst>
          </p:cNvPr>
          <p:cNvSpPr>
            <a:spLocks noGrp="1"/>
          </p:cNvSpPr>
          <p:nvPr>
            <p:ph type="sldNum" sz="quarter" idx="12"/>
          </p:nvPr>
        </p:nvSpPr>
        <p:spPr/>
        <p:txBody>
          <a:bodyPr/>
          <a:lstStyle/>
          <a:p>
            <a:fld id="{46D0DC6E-7F0F-4770-9A5B-5FA6DC4EB702}" type="slidenum">
              <a:rPr kumimoji="1" lang="ja-JP" altLang="en-US" smtClean="0"/>
              <a:t>12</a:t>
            </a:fld>
            <a:endParaRPr kumimoji="1" lang="ja-JP" altLang="en-US"/>
          </a:p>
        </p:txBody>
      </p:sp>
      <p:sp>
        <p:nvSpPr>
          <p:cNvPr id="4" name="テキスト ボックス 3">
            <a:extLst>
              <a:ext uri="{FF2B5EF4-FFF2-40B4-BE49-F238E27FC236}">
                <a16:creationId xmlns:a16="http://schemas.microsoft.com/office/drawing/2014/main" id="{514541B4-8FAF-375A-0B31-B585A707B39A}"/>
              </a:ext>
            </a:extLst>
          </p:cNvPr>
          <p:cNvSpPr txBox="1"/>
          <p:nvPr/>
        </p:nvSpPr>
        <p:spPr>
          <a:xfrm>
            <a:off x="395536" y="72764"/>
            <a:ext cx="8352928" cy="5808321"/>
          </a:xfrm>
          <a:prstGeom prst="rect">
            <a:avLst/>
          </a:prstGeom>
          <a:noFill/>
        </p:spPr>
        <p:txBody>
          <a:bodyPr wrap="square">
            <a:spAutoFit/>
          </a:bodyPr>
          <a:lstStyle/>
          <a:p>
            <a:pPr marL="279400" indent="-279400" algn="just">
              <a:lnSpc>
                <a:spcPct val="150000"/>
              </a:lnSpc>
            </a:pPr>
            <a:r>
              <a:rPr lang="ja-JP" altLang="en-US" sz="1800" b="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en-US"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上記</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全ての両立は不可能であり松戸市に令和元年重度訪問介護の申請をした。</a:t>
            </a:r>
            <a:endPar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lnSpc>
                <a:spcPct val="150000"/>
              </a:lnSpc>
            </a:pP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en-US"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その支給時間の主な推移は次のとおり。</a:t>
            </a:r>
            <a:endPar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marL="279400" indent="-279400" algn="just">
              <a:lnSpc>
                <a:spcPct val="150000"/>
              </a:lnSpc>
            </a:pP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令和元年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248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日</a:t>
            </a:r>
          </a:p>
          <a:p>
            <a:pPr marL="279400" indent="-279400" algn="just">
              <a:lnSpc>
                <a:spcPct val="150000"/>
              </a:lnSpc>
            </a:pP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令和</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年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328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36</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分</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日</a:t>
            </a:r>
          </a:p>
          <a:p>
            <a:pPr marL="279400" indent="-279400" algn="just">
              <a:lnSpc>
                <a:spcPct val="150000"/>
              </a:lnSpc>
            </a:pP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令和</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年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556.5</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約</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日</a:t>
            </a:r>
          </a:p>
          <a:p>
            <a:pPr marL="279400" indent="-279400" algn="just">
              <a:lnSpc>
                <a:spcPct val="150000"/>
              </a:lnSpc>
            </a:pP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581.5</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月　約</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45</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分</a:t>
            </a:r>
            <a:r>
              <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日</a:t>
            </a:r>
            <a:endPar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279400" indent="-279400" algn="just">
              <a:lnSpc>
                <a:spcPct val="150000"/>
              </a:lnSpc>
            </a:pP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45</a:t>
            </a: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分＝</a:t>
            </a:r>
            <a:r>
              <a:rPr lang="en-US" altLang="ja-JP"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5</a:t>
            </a: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時間</a:t>
            </a:r>
            <a:r>
              <a:rPr lang="en-US" altLang="ja-JP"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15</a:t>
            </a: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分　不足</a:t>
            </a:r>
            <a:endParaRPr lang="en-US"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279400" indent="-279400" algn="just">
              <a:lnSpc>
                <a:spcPct val="150000"/>
              </a:lnSpc>
            </a:pPr>
            <a:r>
              <a:rPr lang="ja-JP" altLang="en-US" sz="2800" b="1"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altLang="ja-JP" sz="2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81352E5E-0FA2-9FA8-CF06-4C10C0E0D3F5}"/>
              </a:ext>
            </a:extLst>
          </p:cNvPr>
          <p:cNvSpPr txBox="1"/>
          <p:nvPr/>
        </p:nvSpPr>
        <p:spPr>
          <a:xfrm>
            <a:off x="1006761" y="5273182"/>
            <a:ext cx="7130478" cy="461665"/>
          </a:xfrm>
          <a:prstGeom prst="rect">
            <a:avLst/>
          </a:prstGeom>
          <a:noFill/>
        </p:spPr>
        <p:txBody>
          <a:bodyPr wrap="none" rtlCol="0">
            <a:spAutoFit/>
          </a:bodyPr>
          <a:lstStyle/>
          <a:p>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＊介護保険の訪問介護ヘルパーは</a:t>
            </a:r>
            <a:r>
              <a:rPr kumimoji="1" lang="en-US" altLang="ja-JP" sz="2400" dirty="0">
                <a:solidFill>
                  <a:srgbClr val="0000FF"/>
                </a:solidFill>
                <a:latin typeface="UD デジタル 教科書体 NK-R" panose="02020400000000000000" pitchFamily="18" charset="-128"/>
                <a:ea typeface="UD デジタル 教科書体 NK-R" panose="02020400000000000000" pitchFamily="18" charset="-128"/>
              </a:rPr>
              <a:t>1</a:t>
            </a:r>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日</a:t>
            </a:r>
            <a:r>
              <a:rPr kumimoji="1" lang="en-US" altLang="ja-JP" sz="2400" dirty="0">
                <a:solidFill>
                  <a:srgbClr val="0000FF"/>
                </a:solidFill>
                <a:latin typeface="UD デジタル 教科書体 NK-R" panose="02020400000000000000" pitchFamily="18" charset="-128"/>
                <a:ea typeface="UD デジタル 教科書体 NK-R" panose="02020400000000000000" pitchFamily="18" charset="-128"/>
              </a:rPr>
              <a:t>1</a:t>
            </a:r>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時間</a:t>
            </a:r>
            <a:r>
              <a:rPr kumimoji="1" lang="en-US" altLang="ja-JP" sz="2400" dirty="0">
                <a:solidFill>
                  <a:srgbClr val="0000FF"/>
                </a:solidFill>
                <a:latin typeface="UD デジタル 教科書体 NK-R" panose="02020400000000000000" pitchFamily="18" charset="-128"/>
                <a:ea typeface="UD デジタル 教科書体 NK-R" panose="02020400000000000000" pitchFamily="18" charset="-128"/>
              </a:rPr>
              <a:t>9</a:t>
            </a:r>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分支給</a:t>
            </a:r>
          </a:p>
        </p:txBody>
      </p:sp>
      <p:sp>
        <p:nvSpPr>
          <p:cNvPr id="7" name="テキスト ボックス 6">
            <a:extLst>
              <a:ext uri="{FF2B5EF4-FFF2-40B4-BE49-F238E27FC236}">
                <a16:creationId xmlns:a16="http://schemas.microsoft.com/office/drawing/2014/main" id="{BEF85A97-7A63-4CD8-9B4F-2EB06135CDE9}"/>
              </a:ext>
            </a:extLst>
          </p:cNvPr>
          <p:cNvSpPr txBox="1"/>
          <p:nvPr/>
        </p:nvSpPr>
        <p:spPr>
          <a:xfrm>
            <a:off x="539552" y="5748448"/>
            <a:ext cx="8529899" cy="461665"/>
          </a:xfrm>
          <a:prstGeom prst="rect">
            <a:avLst/>
          </a:prstGeom>
          <a:noFill/>
        </p:spPr>
        <p:txBody>
          <a:bodyPr wrap="none" rtlCol="0">
            <a:spAutoFit/>
          </a:bodyPr>
          <a:lstStyle/>
          <a:p>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介護保険ヘルパー時間を考慮しても、約</a:t>
            </a:r>
            <a:r>
              <a:rPr kumimoji="1" lang="en-US" altLang="ja-JP" sz="2400" dirty="0">
                <a:solidFill>
                  <a:srgbClr val="0000FF"/>
                </a:solidFill>
                <a:latin typeface="UD デジタル 教科書体 NK-R" panose="02020400000000000000" pitchFamily="18" charset="-128"/>
                <a:ea typeface="UD デジタル 教科書体 NK-R" panose="02020400000000000000" pitchFamily="18" charset="-128"/>
              </a:rPr>
              <a:t>4</a:t>
            </a:r>
            <a:r>
              <a:rPr kumimoji="1" lang="ja-JP" altLang="en-US" sz="2400" dirty="0">
                <a:solidFill>
                  <a:srgbClr val="0000FF"/>
                </a:solidFill>
                <a:latin typeface="UD デジタル 教科書体 NK-R" panose="02020400000000000000" pitchFamily="18" charset="-128"/>
                <a:ea typeface="UD デジタル 教科書体 NK-R" panose="02020400000000000000" pitchFamily="18" charset="-128"/>
              </a:rPr>
              <a:t>時間毎日ヘルパー不在</a:t>
            </a:r>
          </a:p>
        </p:txBody>
      </p:sp>
    </p:spTree>
    <p:extLst>
      <p:ext uri="{BB962C8B-B14F-4D97-AF65-F5344CB8AC3E}">
        <p14:creationId xmlns:p14="http://schemas.microsoft.com/office/powerpoint/2010/main" val="1660527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4491EFF-FEFE-4D5C-40CC-FD2696CA89FA}"/>
              </a:ext>
            </a:extLst>
          </p:cNvPr>
          <p:cNvSpPr>
            <a:spLocks noGrp="1"/>
          </p:cNvSpPr>
          <p:nvPr>
            <p:ph type="sldNum" sz="quarter" idx="12"/>
          </p:nvPr>
        </p:nvSpPr>
        <p:spPr/>
        <p:txBody>
          <a:bodyPr/>
          <a:lstStyle/>
          <a:p>
            <a:fld id="{46D0DC6E-7F0F-4770-9A5B-5FA6DC4EB702}" type="slidenum">
              <a:rPr kumimoji="1" lang="ja-JP" altLang="en-US" smtClean="0"/>
              <a:t>13</a:t>
            </a:fld>
            <a:endParaRPr kumimoji="1" lang="ja-JP" altLang="en-US" dirty="0"/>
          </a:p>
        </p:txBody>
      </p:sp>
      <p:sp>
        <p:nvSpPr>
          <p:cNvPr id="4" name="テキスト ボックス 3">
            <a:extLst>
              <a:ext uri="{FF2B5EF4-FFF2-40B4-BE49-F238E27FC236}">
                <a16:creationId xmlns:a16="http://schemas.microsoft.com/office/drawing/2014/main" id="{5829400C-8DD6-9CCF-B75E-C617BD489047}"/>
              </a:ext>
            </a:extLst>
          </p:cNvPr>
          <p:cNvSpPr txBox="1"/>
          <p:nvPr/>
        </p:nvSpPr>
        <p:spPr>
          <a:xfrm>
            <a:off x="395536" y="332656"/>
            <a:ext cx="7920880" cy="1815882"/>
          </a:xfrm>
          <a:prstGeom prst="rect">
            <a:avLst/>
          </a:prstGeom>
          <a:noFill/>
        </p:spPr>
        <p:txBody>
          <a:bodyPr wrap="square">
            <a:spAutoFit/>
          </a:bodyPr>
          <a:lstStyle/>
          <a:p>
            <a:pPr marL="279400" indent="-279400" algn="just"/>
            <a:r>
              <a:rPr lang="ja-JP" altLang="en-US"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妻の介護負担は限界を超えており、</a:t>
            </a:r>
            <a:r>
              <a:rPr lang="en-US"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a:t>
            </a:r>
            <a:r>
              <a:rPr lang="en-US"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24</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時間介護支給をするように繰り返し求めてきたが、市は、「妻が毎日４時間</a:t>
            </a:r>
            <a:r>
              <a:rPr lang="ja-JP" altLang="en-US"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程度</a:t>
            </a:r>
            <a:r>
              <a:rPr lang="ja-JP" altLang="ja-JP" sz="2800" b="0"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介護することが可能だから認めない」と頑なに支給を拒んできた。</a:t>
            </a:r>
            <a:endPar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5" name="矢印: 下 4">
            <a:extLst>
              <a:ext uri="{FF2B5EF4-FFF2-40B4-BE49-F238E27FC236}">
                <a16:creationId xmlns:a16="http://schemas.microsoft.com/office/drawing/2014/main" id="{B127B67E-2112-84DE-55E0-90CE9CDAED50}"/>
              </a:ext>
            </a:extLst>
          </p:cNvPr>
          <p:cNvSpPr/>
          <p:nvPr/>
        </p:nvSpPr>
        <p:spPr>
          <a:xfrm>
            <a:off x="4211960" y="2148538"/>
            <a:ext cx="484632" cy="92042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3C655F0-2A70-1D2F-87D2-28D977E1F3A8}"/>
              </a:ext>
            </a:extLst>
          </p:cNvPr>
          <p:cNvSpPr txBox="1"/>
          <p:nvPr/>
        </p:nvSpPr>
        <p:spPr>
          <a:xfrm>
            <a:off x="439395" y="3227681"/>
            <a:ext cx="8597101" cy="523220"/>
          </a:xfrm>
          <a:prstGeom prst="rect">
            <a:avLst/>
          </a:prstGeom>
          <a:noFill/>
        </p:spPr>
        <p:txBody>
          <a:bodyPr wrap="square" rtlCol="0">
            <a:spAutoFit/>
          </a:bodyPr>
          <a:lstStyle/>
          <a:p>
            <a:r>
              <a:rPr kumimoji="1" lang="ja-JP" altLang="en-US" sz="2800" dirty="0">
                <a:latin typeface="UD デジタル 教科書体 NK-R" panose="02020400000000000000" pitchFamily="18" charset="-128"/>
                <a:ea typeface="UD デジタル 教科書体 NK-R" panose="02020400000000000000" pitchFamily="18" charset="-128"/>
              </a:rPr>
              <a:t>令和</a:t>
            </a:r>
            <a:r>
              <a:rPr kumimoji="1" lang="en-US" altLang="ja-JP" sz="2800" dirty="0">
                <a:latin typeface="UD デジタル 教科書体 NK-R" panose="02020400000000000000" pitchFamily="18" charset="-128"/>
                <a:ea typeface="UD デジタル 教科書体 NK-R" panose="02020400000000000000" pitchFamily="18" charset="-128"/>
              </a:rPr>
              <a:t>4</a:t>
            </a:r>
            <a:r>
              <a:rPr kumimoji="1" lang="ja-JP" altLang="en-US" sz="2800" dirty="0">
                <a:latin typeface="UD デジタル 教科書体 NK-R" panose="02020400000000000000" pitchFamily="18" charset="-128"/>
                <a:ea typeface="UD デジタル 教科書体 NK-R" panose="02020400000000000000" pitchFamily="18" charset="-128"/>
              </a:rPr>
              <a:t>年</a:t>
            </a:r>
            <a:r>
              <a:rPr kumimoji="1" lang="en-US" altLang="ja-JP" sz="2800" dirty="0">
                <a:latin typeface="UD デジタル 教科書体 NK-R" panose="02020400000000000000" pitchFamily="18" charset="-128"/>
                <a:ea typeface="UD デジタル 教科書体 NK-R" panose="02020400000000000000" pitchFamily="18" charset="-128"/>
              </a:rPr>
              <a:t>5</a:t>
            </a:r>
            <a:r>
              <a:rPr kumimoji="1" lang="ja-JP" altLang="en-US" sz="2800" dirty="0">
                <a:latin typeface="UD デジタル 教科書体 NK-R" panose="02020400000000000000" pitchFamily="18" charset="-128"/>
                <a:ea typeface="UD デジタル 教科書体 NK-R" panose="02020400000000000000" pitchFamily="18" charset="-128"/>
              </a:rPr>
              <a:t>月</a:t>
            </a:r>
            <a:r>
              <a:rPr kumimoji="1" lang="en-US" altLang="ja-JP" sz="2800" dirty="0">
                <a:latin typeface="UD デジタル 教科書体 NK-R" panose="02020400000000000000" pitchFamily="18" charset="-128"/>
                <a:ea typeface="UD デジタル 教科書体 NK-R" panose="02020400000000000000" pitchFamily="18" charset="-128"/>
              </a:rPr>
              <a:t>9</a:t>
            </a:r>
            <a:r>
              <a:rPr kumimoji="1" lang="ja-JP" altLang="en-US" sz="2800" dirty="0">
                <a:latin typeface="UD デジタル 教科書体 NK-R" panose="02020400000000000000" pitchFamily="18" charset="-128"/>
                <a:ea typeface="UD デジタル 教科書体 NK-R" panose="02020400000000000000" pitchFamily="18" charset="-128"/>
              </a:rPr>
              <a:t>日　自力交渉は不可能と思い藤岡に委任</a:t>
            </a:r>
          </a:p>
        </p:txBody>
      </p:sp>
      <p:sp>
        <p:nvSpPr>
          <p:cNvPr id="8" name="テキスト ボックス 7">
            <a:extLst>
              <a:ext uri="{FF2B5EF4-FFF2-40B4-BE49-F238E27FC236}">
                <a16:creationId xmlns:a16="http://schemas.microsoft.com/office/drawing/2014/main" id="{9D5419C4-6A7E-9271-9A6E-CA7A17124C1E}"/>
              </a:ext>
            </a:extLst>
          </p:cNvPr>
          <p:cNvSpPr txBox="1"/>
          <p:nvPr/>
        </p:nvSpPr>
        <p:spPr>
          <a:xfrm>
            <a:off x="439395" y="3740436"/>
            <a:ext cx="8748464" cy="891141"/>
          </a:xfrm>
          <a:prstGeom prst="rect">
            <a:avLst/>
          </a:prstGeom>
          <a:noFill/>
        </p:spPr>
        <p:txBody>
          <a:bodyPr wrap="square">
            <a:spAutoFit/>
          </a:bodyPr>
          <a:lstStyle/>
          <a:p>
            <a:pPr>
              <a:lnSpc>
                <a:spcPts val="3100"/>
              </a:lnSpc>
            </a:pPr>
            <a:r>
              <a:rPr lang="zh-TW" altLang="en-US" sz="2800" dirty="0">
                <a:latin typeface="UD デジタル 教科書体 NK-R" panose="02020400000000000000" pitchFamily="18" charset="-128"/>
                <a:ea typeface="UD デジタル 教科書体 NK-R" panose="02020400000000000000" pitchFamily="18" charset="-128"/>
              </a:rPr>
              <a:t>令和</a:t>
            </a:r>
            <a:r>
              <a:rPr lang="en-US" altLang="zh-TW" sz="2800" dirty="0">
                <a:latin typeface="UD デジタル 教科書体 NK-R" panose="02020400000000000000" pitchFamily="18" charset="-128"/>
                <a:ea typeface="UD デジタル 教科書体 NK-R" panose="02020400000000000000" pitchFamily="18" charset="-128"/>
              </a:rPr>
              <a:t>4</a:t>
            </a:r>
            <a:r>
              <a:rPr lang="zh-TW" altLang="en-US" sz="2800" dirty="0">
                <a:latin typeface="UD デジタル 教科書体 NK-R" panose="02020400000000000000" pitchFamily="18" charset="-128"/>
                <a:ea typeface="UD デジタル 教科書体 NK-R" panose="02020400000000000000" pitchFamily="18" charset="-128"/>
              </a:rPr>
              <a:t>年</a:t>
            </a:r>
            <a:r>
              <a:rPr lang="en-US" altLang="zh-TW" sz="2800" dirty="0">
                <a:latin typeface="UD デジタル 教科書体 NK-R" panose="02020400000000000000" pitchFamily="18" charset="-128"/>
                <a:ea typeface="UD デジタル 教科書体 NK-R" panose="02020400000000000000" pitchFamily="18" charset="-128"/>
              </a:rPr>
              <a:t>5</a:t>
            </a:r>
            <a:r>
              <a:rPr lang="zh-TW" altLang="en-US" sz="2800" dirty="0">
                <a:latin typeface="UD デジタル 教科書体 NK-R" panose="02020400000000000000" pitchFamily="18" charset="-128"/>
                <a:ea typeface="UD デジタル 教科書体 NK-R" panose="02020400000000000000" pitchFamily="18" charset="-128"/>
              </a:rPr>
              <a:t>月</a:t>
            </a:r>
            <a:r>
              <a:rPr lang="en-US" altLang="zh-TW" sz="2800" dirty="0">
                <a:latin typeface="UD デジタル 教科書体 NK-R" panose="02020400000000000000" pitchFamily="18" charset="-128"/>
                <a:ea typeface="UD デジタル 教科書体 NK-R" panose="02020400000000000000" pitchFamily="18" charset="-128"/>
              </a:rPr>
              <a:t>30</a:t>
            </a:r>
            <a:r>
              <a:rPr lang="zh-TW" altLang="en-US" sz="2800" dirty="0">
                <a:latin typeface="UD デジタル 教科書体 NK-R" panose="02020400000000000000" pitchFamily="18" charset="-128"/>
                <a:ea typeface="UD デジタル 教科書体 NK-R" panose="02020400000000000000" pitchFamily="18" charset="-128"/>
              </a:rPr>
              <a:t>日　本件変更申請</a:t>
            </a:r>
            <a:r>
              <a:rPr lang="ja-JP" altLang="en-US" sz="2800" dirty="0">
                <a:latin typeface="UD デジタル 教科書体 NK-R" panose="02020400000000000000" pitchFamily="18" charset="-128"/>
                <a:ea typeface="UD デジタル 教科書体 NK-R" panose="02020400000000000000" pitchFamily="18" charset="-128"/>
              </a:rPr>
              <a:t>（月</a:t>
            </a:r>
            <a:r>
              <a:rPr lang="en-US" altLang="ja-JP" sz="2800" dirty="0">
                <a:latin typeface="UD デジタル 教科書体 NK-R" panose="02020400000000000000" pitchFamily="18" charset="-128"/>
                <a:ea typeface="UD デジタル 教科書体 NK-R" panose="02020400000000000000" pitchFamily="18" charset="-128"/>
              </a:rPr>
              <a:t>744</a:t>
            </a:r>
            <a:r>
              <a:rPr lang="ja-JP" altLang="en-US" sz="2800" dirty="0">
                <a:latin typeface="UD デジタル 教科書体 NK-R" panose="02020400000000000000" pitchFamily="18" charset="-128"/>
                <a:ea typeface="UD デジタル 教科書体 NK-R" panose="02020400000000000000" pitchFamily="18" charset="-128"/>
              </a:rPr>
              <a:t>＝</a:t>
            </a:r>
            <a:r>
              <a:rPr lang="en-US" altLang="ja-JP" sz="2800" dirty="0">
                <a:latin typeface="UD デジタル 教科書体 NK-R" panose="02020400000000000000" pitchFamily="18" charset="-128"/>
                <a:ea typeface="UD デジタル 教科書体 NK-R" panose="02020400000000000000" pitchFamily="18" charset="-128"/>
              </a:rPr>
              <a:t>24</a:t>
            </a:r>
            <a:r>
              <a:rPr lang="ja-JP" altLang="en-US" sz="2800" dirty="0">
                <a:latin typeface="UD デジタル 教科書体 NK-R" panose="02020400000000000000" pitchFamily="18" charset="-128"/>
                <a:ea typeface="UD デジタル 教科書体 NK-R" panose="02020400000000000000" pitchFamily="18" charset="-128"/>
              </a:rPr>
              <a:t>時間</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日）</a:t>
            </a:r>
            <a:endParaRPr lang="en-US" altLang="ja-JP" sz="2800" dirty="0">
              <a:latin typeface="UD デジタル 教科書体 NK-R" panose="02020400000000000000" pitchFamily="18" charset="-128"/>
              <a:ea typeface="UD デジタル 教科書体 NK-R" panose="02020400000000000000" pitchFamily="18" charset="-128"/>
            </a:endParaRPr>
          </a:p>
          <a:p>
            <a:pPr>
              <a:lnSpc>
                <a:spcPts val="3100"/>
              </a:lnSpc>
            </a:pPr>
            <a:r>
              <a:rPr lang="ja-JP" altLang="en-US" sz="2800" dirty="0">
                <a:latin typeface="UD デジタル 教科書体 NK-R" panose="02020400000000000000" pitchFamily="18" charset="-128"/>
                <a:ea typeface="UD デジタル 教科書体 NK-R" panose="02020400000000000000" pitchFamily="18" charset="-128"/>
              </a:rPr>
              <a:t>　　</a:t>
            </a:r>
            <a:r>
              <a:rPr lang="ja-JP" altLang="en-US" sz="1600" dirty="0">
                <a:latin typeface="UD デジタル 教科書体 NK-R" panose="02020400000000000000" pitchFamily="18" charset="-128"/>
                <a:ea typeface="UD デジタル 教科書体 NK-R" panose="02020400000000000000" pitchFamily="18" charset="-128"/>
              </a:rPr>
              <a:t>（令和</a:t>
            </a:r>
            <a:r>
              <a:rPr lang="en-US" altLang="ja-JP" sz="1600" dirty="0">
                <a:latin typeface="UD デジタル 教科書体 NK-R" panose="02020400000000000000" pitchFamily="18" charset="-128"/>
                <a:ea typeface="UD デジタル 教科書体 NK-R" panose="02020400000000000000" pitchFamily="18" charset="-128"/>
              </a:rPr>
              <a:t>4</a:t>
            </a:r>
            <a:r>
              <a:rPr lang="ja-JP" altLang="en-US" sz="1600" dirty="0">
                <a:latin typeface="UD デジタル 教科書体 NK-R" panose="02020400000000000000" pitchFamily="18" charset="-128"/>
                <a:ea typeface="UD デジタル 教科書体 NK-R" panose="02020400000000000000" pitchFamily="18" charset="-128"/>
              </a:rPr>
              <a:t>年</a:t>
            </a:r>
            <a:r>
              <a:rPr lang="en-US" altLang="ja-JP" sz="1600" dirty="0">
                <a:latin typeface="UD デジタル 教科書体 NK-R" panose="02020400000000000000" pitchFamily="18" charset="-128"/>
                <a:ea typeface="UD デジタル 教科書体 NK-R" panose="02020400000000000000" pitchFamily="18" charset="-128"/>
              </a:rPr>
              <a:t>6</a:t>
            </a:r>
            <a:r>
              <a:rPr lang="ja-JP" altLang="en-US" sz="1600" dirty="0">
                <a:latin typeface="UD デジタル 教科書体 NK-R" panose="02020400000000000000" pitchFamily="18" charset="-128"/>
                <a:ea typeface="UD デジタル 教科書体 NK-R" panose="02020400000000000000" pitchFamily="18" charset="-128"/>
              </a:rPr>
              <a:t>月～令和</a:t>
            </a:r>
            <a:r>
              <a:rPr lang="en-US" altLang="ja-JP" sz="1600" dirty="0">
                <a:latin typeface="UD デジタル 教科書体 NK-R" panose="02020400000000000000" pitchFamily="18" charset="-128"/>
                <a:ea typeface="UD デジタル 教科書体 NK-R" panose="02020400000000000000" pitchFamily="18" charset="-128"/>
              </a:rPr>
              <a:t>5</a:t>
            </a:r>
            <a:r>
              <a:rPr lang="ja-JP" altLang="en-US" sz="1600" dirty="0">
                <a:latin typeface="UD デジタル 教科書体 NK-R" panose="02020400000000000000" pitchFamily="18" charset="-128"/>
                <a:ea typeface="UD デジタル 教科書体 NK-R" panose="02020400000000000000" pitchFamily="18" charset="-128"/>
              </a:rPr>
              <a:t>年</a:t>
            </a:r>
            <a:r>
              <a:rPr lang="en-US" altLang="ja-JP" sz="1600" dirty="0">
                <a:latin typeface="UD デジタル 教科書体 NK-R" panose="02020400000000000000" pitchFamily="18" charset="-128"/>
                <a:ea typeface="UD デジタル 教科書体 NK-R" panose="02020400000000000000" pitchFamily="18" charset="-128"/>
              </a:rPr>
              <a:t>5</a:t>
            </a:r>
            <a:r>
              <a:rPr lang="ja-JP" altLang="en-US" sz="1600" dirty="0">
                <a:latin typeface="UD デジタル 教科書体 NK-R" panose="02020400000000000000" pitchFamily="18" charset="-128"/>
                <a:ea typeface="UD デジタル 教科書体 NK-R" panose="02020400000000000000" pitchFamily="18" charset="-128"/>
              </a:rPr>
              <a:t>月を支給期間とするもの）</a:t>
            </a:r>
          </a:p>
        </p:txBody>
      </p:sp>
      <p:sp>
        <p:nvSpPr>
          <p:cNvPr id="10" name="テキスト ボックス 9">
            <a:extLst>
              <a:ext uri="{FF2B5EF4-FFF2-40B4-BE49-F238E27FC236}">
                <a16:creationId xmlns:a16="http://schemas.microsoft.com/office/drawing/2014/main" id="{09C878ED-319F-8309-F4A0-293E1181D992}"/>
              </a:ext>
            </a:extLst>
          </p:cNvPr>
          <p:cNvSpPr txBox="1"/>
          <p:nvPr/>
        </p:nvSpPr>
        <p:spPr>
          <a:xfrm>
            <a:off x="395536" y="4658285"/>
            <a:ext cx="6984776" cy="523220"/>
          </a:xfrm>
          <a:prstGeom prst="rect">
            <a:avLst/>
          </a:prstGeom>
          <a:noFill/>
        </p:spPr>
        <p:txBody>
          <a:bodyPr wrap="square">
            <a:spAutoFit/>
          </a:bodyPr>
          <a:lstStyle/>
          <a:p>
            <a:r>
              <a:rPr lang="zh-TW" altLang="en-US" sz="2800" dirty="0">
                <a:latin typeface="UD デジタル 教科書体 NK-R" panose="02020400000000000000" pitchFamily="18" charset="-128"/>
                <a:ea typeface="UD デジタル 教科書体 NK-R" panose="02020400000000000000" pitchFamily="18" charset="-128"/>
              </a:rPr>
              <a:t>令和</a:t>
            </a:r>
            <a:r>
              <a:rPr lang="en-US" altLang="zh-TW" sz="2800" dirty="0">
                <a:latin typeface="UD デジタル 教科書体 NK-R" panose="02020400000000000000" pitchFamily="18" charset="-128"/>
                <a:ea typeface="UD デジタル 教科書体 NK-R" panose="02020400000000000000" pitchFamily="18" charset="-128"/>
              </a:rPr>
              <a:t>4</a:t>
            </a:r>
            <a:r>
              <a:rPr lang="zh-TW" altLang="en-US" sz="2800" dirty="0">
                <a:latin typeface="UD デジタル 教科書体 NK-R" panose="02020400000000000000" pitchFamily="18" charset="-128"/>
                <a:ea typeface="UD デジタル 教科書体 NK-R" panose="02020400000000000000" pitchFamily="18" charset="-128"/>
              </a:rPr>
              <a:t>年</a:t>
            </a:r>
            <a:r>
              <a:rPr lang="en-US" altLang="zh-TW" sz="2800" dirty="0">
                <a:latin typeface="UD デジタル 教科書体 NK-R" panose="02020400000000000000" pitchFamily="18" charset="-128"/>
                <a:ea typeface="UD デジタル 教科書体 NK-R" panose="02020400000000000000" pitchFamily="18" charset="-128"/>
              </a:rPr>
              <a:t>6</a:t>
            </a:r>
            <a:r>
              <a:rPr lang="zh-TW" altLang="en-US" sz="2800" dirty="0">
                <a:latin typeface="UD デジタル 教科書体 NK-R" panose="02020400000000000000" pitchFamily="18" charset="-128"/>
                <a:ea typeface="UD デジタル 教科書体 NK-R" panose="02020400000000000000" pitchFamily="18" charset="-128"/>
              </a:rPr>
              <a:t>月</a:t>
            </a:r>
            <a:r>
              <a:rPr lang="en-US" altLang="zh-TW" sz="2800" dirty="0">
                <a:latin typeface="UD デジタル 教科書体 NK-R" panose="02020400000000000000" pitchFamily="18" charset="-128"/>
                <a:ea typeface="UD デジタル 教科書体 NK-R" panose="02020400000000000000" pitchFamily="18" charset="-128"/>
              </a:rPr>
              <a:t>13</a:t>
            </a:r>
            <a:r>
              <a:rPr lang="zh-TW" altLang="en-US" sz="2800" dirty="0">
                <a:latin typeface="UD デジタル 教科書体 NK-R" panose="02020400000000000000" pitchFamily="18" charset="-128"/>
                <a:ea typeface="UD デジタル 教科書体 NK-R" panose="02020400000000000000" pitchFamily="18" charset="-128"/>
              </a:rPr>
              <a:t>日　</a:t>
            </a:r>
            <a:r>
              <a:rPr lang="ja-JP" altLang="en-US" sz="2800" dirty="0">
                <a:latin typeface="UD デジタル 教科書体 NK-R" panose="02020400000000000000" pitchFamily="18" charset="-128"/>
                <a:ea typeface="UD デジタル 教科書体 NK-R" panose="02020400000000000000" pitchFamily="18" charset="-128"/>
              </a:rPr>
              <a:t>自宅で</a:t>
            </a:r>
            <a:r>
              <a:rPr lang="zh-TW" altLang="en-US" sz="2800" dirty="0">
                <a:latin typeface="UD デジタル 教科書体 NK-R" panose="02020400000000000000" pitchFamily="18" charset="-128"/>
                <a:ea typeface="UD デジタル 教科書体 NK-R" panose="02020400000000000000" pitchFamily="18" charset="-128"/>
              </a:rPr>
              <a:t>勘案事項調査</a:t>
            </a:r>
            <a:r>
              <a:rPr lang="ja-JP" altLang="en-US" sz="2800" dirty="0">
                <a:latin typeface="UD デジタル 教科書体 NK-R" panose="02020400000000000000" pitchFamily="18" charset="-128"/>
                <a:ea typeface="UD デジタル 教科書体 NK-R" panose="02020400000000000000" pitchFamily="18" charset="-128"/>
              </a:rPr>
              <a:t>　</a:t>
            </a:r>
          </a:p>
        </p:txBody>
      </p:sp>
      <p:sp>
        <p:nvSpPr>
          <p:cNvPr id="12" name="テキスト ボックス 11">
            <a:extLst>
              <a:ext uri="{FF2B5EF4-FFF2-40B4-BE49-F238E27FC236}">
                <a16:creationId xmlns:a16="http://schemas.microsoft.com/office/drawing/2014/main" id="{32747471-4B9C-35C3-7684-CB00E4A3961C}"/>
              </a:ext>
            </a:extLst>
          </p:cNvPr>
          <p:cNvSpPr txBox="1"/>
          <p:nvPr/>
        </p:nvSpPr>
        <p:spPr>
          <a:xfrm>
            <a:off x="444577" y="5392336"/>
            <a:ext cx="8102574" cy="523220"/>
          </a:xfrm>
          <a:prstGeom prst="rect">
            <a:avLst/>
          </a:prstGeom>
          <a:noFill/>
        </p:spPr>
        <p:txBody>
          <a:bodyPr wrap="square">
            <a:spAutoFit/>
          </a:bodyPr>
          <a:lstStyle/>
          <a:p>
            <a:r>
              <a:rPr lang="ja-JP" altLang="en-US" sz="2800" dirty="0">
                <a:latin typeface="UD デジタル 教科書体 NK-R" panose="02020400000000000000" pitchFamily="18" charset="-128"/>
                <a:ea typeface="UD デジタル 教科書体 NK-R" panose="02020400000000000000" pitchFamily="18" charset="-128"/>
              </a:rPr>
              <a:t>令和</a:t>
            </a:r>
            <a:r>
              <a:rPr lang="en-US" altLang="ja-JP" sz="2800" dirty="0">
                <a:latin typeface="UD デジタル 教科書体 NK-R" panose="02020400000000000000" pitchFamily="18" charset="-128"/>
                <a:ea typeface="UD デジタル 教科書体 NK-R" panose="02020400000000000000" pitchFamily="18" charset="-128"/>
              </a:rPr>
              <a:t>4</a:t>
            </a:r>
            <a:r>
              <a:rPr lang="ja-JP" altLang="en-US" sz="2800" dirty="0">
                <a:latin typeface="UD デジタル 教科書体 NK-R" panose="02020400000000000000" pitchFamily="18" charset="-128"/>
                <a:ea typeface="UD デジタル 教科書体 NK-R" panose="02020400000000000000" pitchFamily="18" charset="-128"/>
              </a:rPr>
              <a:t>年</a:t>
            </a:r>
            <a:r>
              <a:rPr lang="en-US" altLang="ja-JP" sz="2800" dirty="0">
                <a:latin typeface="UD デジタル 教科書体 NK-R" panose="02020400000000000000" pitchFamily="18" charset="-128"/>
                <a:ea typeface="UD デジタル 教科書体 NK-R" panose="02020400000000000000" pitchFamily="18" charset="-128"/>
              </a:rPr>
              <a:t>7</a:t>
            </a:r>
            <a:r>
              <a:rPr lang="ja-JP" altLang="en-US" sz="2800" dirty="0">
                <a:latin typeface="UD デジタル 教科書体 NK-R" panose="02020400000000000000" pitchFamily="18" charset="-128"/>
                <a:ea typeface="UD デジタル 教科書体 NK-R" panose="02020400000000000000" pitchFamily="18" charset="-128"/>
              </a:rPr>
              <a:t>月</a:t>
            </a:r>
            <a:r>
              <a:rPr lang="en-US" altLang="ja-JP" sz="2800" dirty="0">
                <a:latin typeface="UD デジタル 教科書体 NK-R" panose="02020400000000000000" pitchFamily="18" charset="-128"/>
                <a:ea typeface="UD デジタル 教科書体 NK-R" panose="02020400000000000000" pitchFamily="18" charset="-128"/>
              </a:rPr>
              <a:t>14</a:t>
            </a:r>
            <a:r>
              <a:rPr lang="ja-JP" altLang="en-US" sz="2800" dirty="0">
                <a:latin typeface="UD デジタル 教科書体 NK-R" panose="02020400000000000000" pitchFamily="18" charset="-128"/>
                <a:ea typeface="UD デジタル 教科書体 NK-R" panose="02020400000000000000" pitchFamily="18" charset="-128"/>
              </a:rPr>
              <a:t>日　市町村審査会における意見陳述</a:t>
            </a:r>
          </a:p>
        </p:txBody>
      </p:sp>
      <p:sp>
        <p:nvSpPr>
          <p:cNvPr id="14" name="テキスト ボックス 13">
            <a:extLst>
              <a:ext uri="{FF2B5EF4-FFF2-40B4-BE49-F238E27FC236}">
                <a16:creationId xmlns:a16="http://schemas.microsoft.com/office/drawing/2014/main" id="{CAEE657A-6719-1C0E-7475-E49DF97BEEE9}"/>
              </a:ext>
            </a:extLst>
          </p:cNvPr>
          <p:cNvSpPr txBox="1"/>
          <p:nvPr/>
        </p:nvSpPr>
        <p:spPr>
          <a:xfrm>
            <a:off x="539552" y="6083689"/>
            <a:ext cx="5718989" cy="523220"/>
          </a:xfrm>
          <a:prstGeom prst="rect">
            <a:avLst/>
          </a:prstGeom>
          <a:noFill/>
        </p:spPr>
        <p:txBody>
          <a:bodyPr wrap="square">
            <a:spAutoFit/>
          </a:bodyPr>
          <a:lstStyle/>
          <a:p>
            <a:r>
              <a:rPr lang="zh-CN" altLang="en-US" sz="2800" dirty="0">
                <a:latin typeface="UD デジタル 教科書体 NK-R" panose="02020400000000000000" pitchFamily="18" charset="-128"/>
                <a:ea typeface="UD デジタル 教科書体 NK-R" panose="02020400000000000000" pitchFamily="18" charset="-128"/>
              </a:rPr>
              <a:t>令和</a:t>
            </a:r>
            <a:r>
              <a:rPr lang="en-US" altLang="zh-CN" sz="2800" dirty="0">
                <a:latin typeface="UD デジタル 教科書体 NK-R" panose="02020400000000000000" pitchFamily="18" charset="-128"/>
                <a:ea typeface="UD デジタル 教科書体 NK-R" panose="02020400000000000000" pitchFamily="18" charset="-128"/>
              </a:rPr>
              <a:t>4</a:t>
            </a:r>
            <a:r>
              <a:rPr lang="zh-CN" altLang="en-US" sz="2800" dirty="0">
                <a:latin typeface="UD デジタル 教科書体 NK-R" panose="02020400000000000000" pitchFamily="18" charset="-128"/>
                <a:ea typeface="UD デジタル 教科書体 NK-R" panose="02020400000000000000" pitchFamily="18" charset="-128"/>
              </a:rPr>
              <a:t>年</a:t>
            </a:r>
            <a:r>
              <a:rPr lang="en-US" altLang="zh-CN" sz="2800" dirty="0">
                <a:latin typeface="UD デジタル 教科書体 NK-R" panose="02020400000000000000" pitchFamily="18" charset="-128"/>
                <a:ea typeface="UD デジタル 教科書体 NK-R" panose="02020400000000000000" pitchFamily="18" charset="-128"/>
              </a:rPr>
              <a:t>8</a:t>
            </a:r>
            <a:r>
              <a:rPr lang="zh-CN" altLang="en-US" sz="2800" dirty="0">
                <a:latin typeface="UD デジタル 教科書体 NK-R" panose="02020400000000000000" pitchFamily="18" charset="-128"/>
                <a:ea typeface="UD デジタル 教科書体 NK-R" panose="02020400000000000000" pitchFamily="18" charset="-128"/>
              </a:rPr>
              <a:t>月</a:t>
            </a:r>
            <a:r>
              <a:rPr lang="ja-JP" altLang="en-US" sz="2800" dirty="0">
                <a:latin typeface="UD デジタル 教科書体 NK-R" panose="02020400000000000000" pitchFamily="18" charset="-128"/>
                <a:ea typeface="UD デジタル 教科書体 NK-R" panose="02020400000000000000" pitchFamily="18" charset="-128"/>
              </a:rPr>
              <a:t>　</a:t>
            </a:r>
            <a:r>
              <a:rPr lang="en-US" altLang="zh-CN" sz="2800" dirty="0">
                <a:latin typeface="UD デジタル 教科書体 NK-R" panose="02020400000000000000" pitchFamily="18" charset="-128"/>
                <a:ea typeface="UD デジタル 教科書体 NK-R" panose="02020400000000000000" pitchFamily="18" charset="-128"/>
              </a:rPr>
              <a:t>3</a:t>
            </a:r>
            <a:r>
              <a:rPr lang="zh-CN" altLang="en-US" sz="2800" dirty="0">
                <a:latin typeface="UD デジタル 教科書体 NK-R" panose="02020400000000000000" pitchFamily="18" charset="-128"/>
                <a:ea typeface="UD デジタル 教科書体 NK-R" panose="02020400000000000000" pitchFamily="18" charset="-128"/>
              </a:rPr>
              <a:t>日　本件却下処分</a:t>
            </a:r>
            <a:endParaRPr lang="ja-JP" altLang="en-US" sz="2800" dirty="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055586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52048A8-5A4F-2B45-AEB5-007B8E2CDF9F}"/>
              </a:ext>
            </a:extLst>
          </p:cNvPr>
          <p:cNvSpPr>
            <a:spLocks noGrp="1"/>
          </p:cNvSpPr>
          <p:nvPr>
            <p:ph type="sldNum" sz="quarter" idx="12"/>
          </p:nvPr>
        </p:nvSpPr>
        <p:spPr/>
        <p:txBody>
          <a:bodyPr/>
          <a:lstStyle/>
          <a:p>
            <a:fld id="{46D0DC6E-7F0F-4770-9A5B-5FA6DC4EB702}" type="slidenum">
              <a:rPr kumimoji="1" lang="ja-JP" altLang="en-US" smtClean="0"/>
              <a:t>14</a:t>
            </a:fld>
            <a:endParaRPr kumimoji="1" lang="ja-JP" altLang="en-US"/>
          </a:p>
        </p:txBody>
      </p:sp>
      <p:sp>
        <p:nvSpPr>
          <p:cNvPr id="4" name="テキスト ボックス 3">
            <a:extLst>
              <a:ext uri="{FF2B5EF4-FFF2-40B4-BE49-F238E27FC236}">
                <a16:creationId xmlns:a16="http://schemas.microsoft.com/office/drawing/2014/main" id="{B5CD3C68-1E8D-05E8-B9BB-5534E2E9E2F5}"/>
              </a:ext>
            </a:extLst>
          </p:cNvPr>
          <p:cNvSpPr txBox="1"/>
          <p:nvPr/>
        </p:nvSpPr>
        <p:spPr>
          <a:xfrm>
            <a:off x="495001" y="1232756"/>
            <a:ext cx="7673074" cy="523220"/>
          </a:xfrm>
          <a:prstGeom prst="rect">
            <a:avLst/>
          </a:prstGeom>
          <a:noFill/>
        </p:spPr>
        <p:txBody>
          <a:bodyPr wrap="square">
            <a:spAutoFit/>
          </a:bodyPr>
          <a:lstStyle/>
          <a:p>
            <a:pPr lvl="0" algn="just"/>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4</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月</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31</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　</a:t>
            </a:r>
            <a:r>
              <a:rPr lang="ja-JP" altLang="en-US" sz="2800" b="1" kern="10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千葉地裁へ</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提訴</a:t>
            </a:r>
          </a:p>
        </p:txBody>
      </p:sp>
      <p:sp>
        <p:nvSpPr>
          <p:cNvPr id="6" name="テキスト ボックス 5">
            <a:extLst>
              <a:ext uri="{FF2B5EF4-FFF2-40B4-BE49-F238E27FC236}">
                <a16:creationId xmlns:a16="http://schemas.microsoft.com/office/drawing/2014/main" id="{18600D50-4B6D-D666-BD1D-6DF170498477}"/>
              </a:ext>
            </a:extLst>
          </p:cNvPr>
          <p:cNvSpPr txBox="1"/>
          <p:nvPr/>
        </p:nvSpPr>
        <p:spPr>
          <a:xfrm>
            <a:off x="467544" y="404664"/>
            <a:ext cx="8352928" cy="523220"/>
          </a:xfrm>
          <a:prstGeom prst="rect">
            <a:avLst/>
          </a:prstGeom>
          <a:noFill/>
        </p:spPr>
        <p:txBody>
          <a:bodyPr wrap="square">
            <a:spAutoFit/>
          </a:bodyPr>
          <a:lstStyle/>
          <a:p>
            <a:r>
              <a:rPr lang="ja-JP" altLang="en-US" sz="2800" dirty="0">
                <a:latin typeface="UD デジタル 教科書体 NK-R" panose="02020400000000000000" pitchFamily="18" charset="-128"/>
                <a:ea typeface="UD デジタル 教科書体 NK-R" panose="02020400000000000000" pitchFamily="18" charset="-128"/>
              </a:rPr>
              <a:t>令和</a:t>
            </a:r>
            <a:r>
              <a:rPr lang="en-US" altLang="ja-JP" sz="2800" dirty="0">
                <a:latin typeface="UD デジタル 教科書体 NK-R" panose="02020400000000000000" pitchFamily="18" charset="-128"/>
                <a:ea typeface="UD デジタル 教科書体 NK-R" panose="02020400000000000000" pitchFamily="18" charset="-128"/>
              </a:rPr>
              <a:t>4</a:t>
            </a:r>
            <a:r>
              <a:rPr lang="ja-JP" altLang="en-US" sz="2800" dirty="0">
                <a:latin typeface="UD デジタル 教科書体 NK-R" panose="02020400000000000000" pitchFamily="18" charset="-128"/>
                <a:ea typeface="UD デジタル 教科書体 NK-R" panose="02020400000000000000" pitchFamily="18" charset="-128"/>
              </a:rPr>
              <a:t>年</a:t>
            </a:r>
            <a:r>
              <a:rPr lang="en-US" altLang="ja-JP" sz="2800" dirty="0">
                <a:latin typeface="UD デジタル 教科書体 NK-R" panose="02020400000000000000" pitchFamily="18" charset="-128"/>
                <a:ea typeface="UD デジタル 教科書体 NK-R" panose="02020400000000000000" pitchFamily="18" charset="-128"/>
              </a:rPr>
              <a:t>9</a:t>
            </a:r>
            <a:r>
              <a:rPr lang="ja-JP" altLang="en-US" sz="2800" dirty="0">
                <a:latin typeface="UD デジタル 教科書体 NK-R" panose="02020400000000000000" pitchFamily="18" charset="-128"/>
                <a:ea typeface="UD デジタル 教科書体 NK-R" panose="02020400000000000000" pitchFamily="18" charset="-128"/>
              </a:rPr>
              <a:t>月</a:t>
            </a:r>
            <a:r>
              <a:rPr lang="en-US" altLang="ja-JP" sz="2800" dirty="0">
                <a:latin typeface="UD デジタル 教科書体 NK-R" panose="02020400000000000000" pitchFamily="18" charset="-128"/>
                <a:ea typeface="UD デジタル 教科書体 NK-R" panose="02020400000000000000" pitchFamily="18" charset="-128"/>
              </a:rPr>
              <a:t>5</a:t>
            </a:r>
            <a:r>
              <a:rPr lang="ja-JP" altLang="en-US" sz="2800" dirty="0">
                <a:latin typeface="UD デジタル 教科書体 NK-R" panose="02020400000000000000" pitchFamily="18" charset="-128"/>
                <a:ea typeface="UD デジタル 教科書体 NK-R" panose="02020400000000000000" pitchFamily="18" charset="-128"/>
              </a:rPr>
              <a:t>日　千葉県知事に対する審査請求申立て</a:t>
            </a:r>
          </a:p>
        </p:txBody>
      </p:sp>
      <p:sp>
        <p:nvSpPr>
          <p:cNvPr id="8" name="テキスト ボックス 7">
            <a:extLst>
              <a:ext uri="{FF2B5EF4-FFF2-40B4-BE49-F238E27FC236}">
                <a16:creationId xmlns:a16="http://schemas.microsoft.com/office/drawing/2014/main" id="{30E9CAE2-F16F-08B3-5628-B0E30BE1BEAE}"/>
              </a:ext>
            </a:extLst>
          </p:cNvPr>
          <p:cNvSpPr txBox="1"/>
          <p:nvPr/>
        </p:nvSpPr>
        <p:spPr>
          <a:xfrm>
            <a:off x="539552" y="2060848"/>
            <a:ext cx="7488832" cy="523220"/>
          </a:xfrm>
          <a:prstGeom prst="rect">
            <a:avLst/>
          </a:prstGeom>
          <a:noFill/>
        </p:spPr>
        <p:txBody>
          <a:bodyPr wrap="square">
            <a:spAutoFit/>
          </a:bodyPr>
          <a:lstStyle/>
          <a:p>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令和</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年</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5</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月</a:t>
            </a:r>
            <a:r>
              <a:rPr lang="en-US"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23</a:t>
            </a:r>
            <a:r>
              <a:rPr lang="ja-JP" altLang="ja-JP" sz="2800" b="1" kern="100" dirty="0">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日　千葉地裁　仮の義務付け決定</a:t>
            </a:r>
            <a:endParaRPr lang="ja-JP" altLang="en-US" sz="2800" dirty="0">
              <a:latin typeface="UD デジタル 教科書体 NK-R" panose="02020400000000000000" pitchFamily="18" charset="-128"/>
              <a:ea typeface="UD デジタル 教科書体 NK-R" panose="02020400000000000000" pitchFamily="18" charset="-128"/>
            </a:endParaRPr>
          </a:p>
        </p:txBody>
      </p:sp>
      <p:sp>
        <p:nvSpPr>
          <p:cNvPr id="10" name="テキスト ボックス 9">
            <a:extLst>
              <a:ext uri="{FF2B5EF4-FFF2-40B4-BE49-F238E27FC236}">
                <a16:creationId xmlns:a16="http://schemas.microsoft.com/office/drawing/2014/main" id="{BA41A68F-E2F1-7EA4-0530-9B72B7F405E0}"/>
              </a:ext>
            </a:extLst>
          </p:cNvPr>
          <p:cNvSpPr txBox="1"/>
          <p:nvPr/>
        </p:nvSpPr>
        <p:spPr>
          <a:xfrm>
            <a:off x="467544" y="2688010"/>
            <a:ext cx="8496944" cy="954107"/>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zh-TW" altLang="en-US" sz="2800" dirty="0">
                <a:latin typeface="UD デジタル 教科書体 NP-B" panose="02020700000000000000" pitchFamily="18" charset="-128"/>
                <a:ea typeface="UD デジタル 教科書体 NP-B" panose="02020700000000000000" pitchFamily="18" charset="-128"/>
              </a:rPr>
              <a:t>月</a:t>
            </a:r>
            <a:r>
              <a:rPr lang="en-US" altLang="zh-TW" sz="2800" dirty="0">
                <a:latin typeface="UD デジタル 教科書体 NP-B" panose="02020700000000000000" pitchFamily="18" charset="-128"/>
                <a:ea typeface="UD デジタル 教科書体 NP-B" panose="02020700000000000000" pitchFamily="18" charset="-128"/>
              </a:rPr>
              <a:t>668.05</a:t>
            </a:r>
            <a:r>
              <a:rPr lang="zh-TW" altLang="en-US" sz="2800" dirty="0">
                <a:latin typeface="UD デジタル 教科書体 NP-B" panose="02020700000000000000" pitchFamily="18" charset="-128"/>
                <a:ea typeface="UD デジタル 教科書体 NP-B" panose="02020700000000000000" pitchFamily="18" charset="-128"/>
              </a:rPr>
              <a:t>時間（約</a:t>
            </a:r>
            <a:r>
              <a:rPr lang="en-US" altLang="zh-TW" sz="2800" dirty="0">
                <a:latin typeface="UD デジタル 教科書体 NP-B" panose="02020700000000000000" pitchFamily="18" charset="-128"/>
                <a:ea typeface="UD デジタル 教科書体 NP-B" panose="02020700000000000000" pitchFamily="18" charset="-128"/>
              </a:rPr>
              <a:t>21</a:t>
            </a:r>
            <a:r>
              <a:rPr lang="zh-TW" altLang="en-US" sz="2800" dirty="0">
                <a:latin typeface="UD デジタル 教科書体 NP-B" panose="02020700000000000000" pitchFamily="18" charset="-128"/>
                <a:ea typeface="UD デジタル 教科書体 NP-B" panose="02020700000000000000" pitchFamily="18" charset="-128"/>
              </a:rPr>
              <a:t>時間</a:t>
            </a:r>
            <a:r>
              <a:rPr lang="en-US" altLang="zh-TW" sz="2800" dirty="0">
                <a:latin typeface="UD デジタル 教科書体 NP-B" panose="02020700000000000000" pitchFamily="18" charset="-128"/>
                <a:ea typeface="UD デジタル 教科書体 NP-B" panose="02020700000000000000" pitchFamily="18" charset="-128"/>
              </a:rPr>
              <a:t>33</a:t>
            </a:r>
            <a:r>
              <a:rPr lang="zh-TW" altLang="en-US" sz="2800" dirty="0">
                <a:latin typeface="UD デジタル 教科書体 NP-B" panose="02020700000000000000" pitchFamily="18" charset="-128"/>
                <a:ea typeface="UD デジタル 教科書体 NP-B" panose="02020700000000000000" pitchFamily="18" charset="-128"/>
              </a:rPr>
              <a:t>分</a:t>
            </a:r>
            <a:r>
              <a:rPr lang="en-US" altLang="zh-TW" sz="2800" dirty="0">
                <a:latin typeface="UD デジタル 教科書体 NP-B" panose="02020700000000000000" pitchFamily="18" charset="-128"/>
                <a:ea typeface="UD デジタル 教科書体 NP-B" panose="02020700000000000000" pitchFamily="18" charset="-128"/>
              </a:rPr>
              <a:t>/</a:t>
            </a:r>
            <a:r>
              <a:rPr lang="zh-TW" altLang="en-US" sz="2800" dirty="0">
                <a:latin typeface="UD デジタル 教科書体 NP-B" panose="02020700000000000000" pitchFamily="18" charset="-128"/>
                <a:ea typeface="UD デジタル 教科書体 NP-B" panose="02020700000000000000" pitchFamily="18" charset="-128"/>
              </a:rPr>
              <a:t>日）</a:t>
            </a:r>
            <a:r>
              <a:rPr lang="ja-JP" altLang="en-US" sz="2800" dirty="0">
                <a:latin typeface="UD デジタル 教科書体 NP-B" panose="02020700000000000000" pitchFamily="18" charset="-128"/>
                <a:ea typeface="UD デジタル 教科書体 NP-B" panose="02020700000000000000" pitchFamily="18" charset="-128"/>
              </a:rPr>
              <a:t>給付を</a:t>
            </a:r>
            <a:endParaRPr lang="en-US" altLang="ja-JP" sz="2800" dirty="0">
              <a:latin typeface="UD デジタル 教科書体 NP-B" panose="02020700000000000000" pitchFamily="18" charset="-128"/>
              <a:ea typeface="UD デジタル 教科書体 NP-B" panose="02020700000000000000" pitchFamily="18" charset="-128"/>
            </a:endParaRPr>
          </a:p>
          <a:p>
            <a:r>
              <a:rPr lang="ja-JP" altLang="en-US" sz="2800" dirty="0">
                <a:latin typeface="UD デジタル 教科書体 NP-B" panose="02020700000000000000" pitchFamily="18" charset="-128"/>
                <a:ea typeface="UD デジタル 教科書体 NP-B" panose="02020700000000000000" pitchFamily="18" charset="-128"/>
              </a:rPr>
              <a:t>　松戸市に仮に命令</a:t>
            </a:r>
          </a:p>
        </p:txBody>
      </p:sp>
      <p:sp>
        <p:nvSpPr>
          <p:cNvPr id="12" name="テキスト ボックス 11">
            <a:extLst>
              <a:ext uri="{FF2B5EF4-FFF2-40B4-BE49-F238E27FC236}">
                <a16:creationId xmlns:a16="http://schemas.microsoft.com/office/drawing/2014/main" id="{4FA8A22E-9B08-97F2-D6A6-B98B823AB5C2}"/>
              </a:ext>
            </a:extLst>
          </p:cNvPr>
          <p:cNvSpPr txBox="1"/>
          <p:nvPr/>
        </p:nvSpPr>
        <p:spPr>
          <a:xfrm>
            <a:off x="546162" y="4037498"/>
            <a:ext cx="2736304" cy="523220"/>
          </a:xfrm>
          <a:prstGeom prst="rect">
            <a:avLst/>
          </a:prstGeom>
          <a:noFill/>
        </p:spPr>
        <p:txBody>
          <a:bodyPr wrap="square">
            <a:spAutoFit/>
          </a:bodyPr>
          <a:lstStyle/>
          <a:p>
            <a:r>
              <a:rPr lang="ja-JP" altLang="en-US" sz="2800" dirty="0">
                <a:latin typeface="UD デジタル 教科書体 NK-R" panose="02020400000000000000" pitchFamily="18" charset="-128"/>
                <a:ea typeface="UD デジタル 教科書体 NK-R" panose="02020400000000000000" pitchFamily="18" charset="-128"/>
              </a:rPr>
              <a:t>令和</a:t>
            </a:r>
            <a:r>
              <a:rPr lang="en-US" altLang="ja-JP" sz="2800" dirty="0">
                <a:latin typeface="UD デジタル 教科書体 NK-R" panose="02020400000000000000" pitchFamily="18" charset="-128"/>
                <a:ea typeface="UD デジタル 教科書体 NK-R" panose="02020400000000000000" pitchFamily="18" charset="-128"/>
              </a:rPr>
              <a:t>5</a:t>
            </a:r>
            <a:r>
              <a:rPr lang="ja-JP" altLang="en-US" sz="2800" dirty="0">
                <a:latin typeface="UD デジタル 教科書体 NK-R" panose="02020400000000000000" pitchFamily="18" charset="-128"/>
                <a:ea typeface="UD デジタル 教科書体 NK-R" panose="02020400000000000000" pitchFamily="18" charset="-128"/>
              </a:rPr>
              <a:t>年</a:t>
            </a:r>
            <a:r>
              <a:rPr lang="en-US" altLang="ja-JP" sz="2800" dirty="0">
                <a:latin typeface="UD デジタル 教科書体 NK-R" panose="02020400000000000000" pitchFamily="18" charset="-128"/>
                <a:ea typeface="UD デジタル 教科書体 NK-R" panose="02020400000000000000" pitchFamily="18" charset="-128"/>
              </a:rPr>
              <a:t>6</a:t>
            </a:r>
            <a:r>
              <a:rPr lang="ja-JP" altLang="en-US" sz="2800" dirty="0">
                <a:latin typeface="UD デジタル 教科書体 NK-R" panose="02020400000000000000" pitchFamily="18" charset="-128"/>
                <a:ea typeface="UD デジタル 教科書体 NK-R" panose="02020400000000000000" pitchFamily="18" charset="-128"/>
              </a:rPr>
              <a:t>月</a:t>
            </a:r>
            <a:r>
              <a:rPr lang="en-US" altLang="ja-JP" sz="2800" dirty="0">
                <a:latin typeface="UD デジタル 教科書体 NK-R" panose="02020400000000000000" pitchFamily="18" charset="-128"/>
                <a:ea typeface="UD デジタル 教科書体 NK-R" panose="02020400000000000000" pitchFamily="18" charset="-128"/>
              </a:rPr>
              <a:t>1</a:t>
            </a:r>
            <a:r>
              <a:rPr lang="ja-JP" altLang="en-US" sz="2800" dirty="0">
                <a:latin typeface="UD デジタル 教科書体 NK-R" panose="02020400000000000000" pitchFamily="18" charset="-128"/>
                <a:ea typeface="UD デジタル 教科書体 NK-R" panose="02020400000000000000" pitchFamily="18" charset="-128"/>
              </a:rPr>
              <a:t>日</a:t>
            </a:r>
          </a:p>
        </p:txBody>
      </p:sp>
      <p:sp>
        <p:nvSpPr>
          <p:cNvPr id="13" name="テキスト ボックス 12">
            <a:extLst>
              <a:ext uri="{FF2B5EF4-FFF2-40B4-BE49-F238E27FC236}">
                <a16:creationId xmlns:a16="http://schemas.microsoft.com/office/drawing/2014/main" id="{E984E6C1-2192-28AE-C171-0B3B5F8DE435}"/>
              </a:ext>
            </a:extLst>
          </p:cNvPr>
          <p:cNvSpPr txBox="1"/>
          <p:nvPr/>
        </p:nvSpPr>
        <p:spPr>
          <a:xfrm>
            <a:off x="3622116" y="4037498"/>
            <a:ext cx="4927952" cy="461665"/>
          </a:xfrm>
          <a:prstGeom prst="rect">
            <a:avLst/>
          </a:prstGeom>
          <a:noFill/>
        </p:spPr>
        <p:txBody>
          <a:bodyPr wrap="none" rtlCol="0">
            <a:spAutoFit/>
          </a:bodyPr>
          <a:lstStyle/>
          <a:p>
            <a:r>
              <a:rPr kumimoji="1" lang="ja-JP" altLang="en-US" sz="2400" dirty="0">
                <a:latin typeface="UD デジタル 教科書体 NK-R" panose="02020400000000000000" pitchFamily="18" charset="-128"/>
                <a:ea typeface="UD デジタル 教科書体 NK-R" panose="02020400000000000000" pitchFamily="18" charset="-128"/>
              </a:rPr>
              <a:t>令和</a:t>
            </a:r>
            <a:r>
              <a:rPr kumimoji="1" lang="en-US" altLang="ja-JP" sz="2400" dirty="0">
                <a:latin typeface="UD デジタル 教科書体 NK-R" panose="02020400000000000000" pitchFamily="18" charset="-128"/>
                <a:ea typeface="UD デジタル 教科書体 NK-R" panose="02020400000000000000" pitchFamily="18" charset="-128"/>
              </a:rPr>
              <a:t>5</a:t>
            </a:r>
            <a:r>
              <a:rPr kumimoji="1" lang="ja-JP" altLang="en-US" sz="2400" dirty="0">
                <a:latin typeface="UD デジタル 教科書体 NK-R" panose="02020400000000000000" pitchFamily="18" charset="-128"/>
                <a:ea typeface="UD デジタル 教科書体 NK-R" panose="02020400000000000000" pitchFamily="18" charset="-128"/>
              </a:rPr>
              <a:t>年</a:t>
            </a:r>
            <a:r>
              <a:rPr kumimoji="1" lang="en-US" altLang="ja-JP" sz="2400" dirty="0">
                <a:latin typeface="UD デジタル 教科書体 NK-R" panose="02020400000000000000" pitchFamily="18" charset="-128"/>
                <a:ea typeface="UD デジタル 教科書体 NK-R" panose="02020400000000000000" pitchFamily="18" charset="-128"/>
              </a:rPr>
              <a:t>6</a:t>
            </a:r>
            <a:r>
              <a:rPr kumimoji="1" lang="ja-JP" altLang="en-US" sz="2400" dirty="0">
                <a:latin typeface="UD デジタル 教科書体 NK-R" panose="02020400000000000000" pitchFamily="18" charset="-128"/>
                <a:ea typeface="UD デジタル 教科書体 NK-R" panose="02020400000000000000" pitchFamily="18" charset="-128"/>
              </a:rPr>
              <a:t>月～令和</a:t>
            </a:r>
            <a:r>
              <a:rPr kumimoji="1" lang="en-US" altLang="ja-JP" sz="2400" dirty="0">
                <a:latin typeface="UD デジタル 教科書体 NK-R" panose="02020400000000000000" pitchFamily="18" charset="-128"/>
                <a:ea typeface="UD デジタル 教科書体 NK-R" panose="02020400000000000000" pitchFamily="18" charset="-128"/>
              </a:rPr>
              <a:t>6</a:t>
            </a:r>
            <a:r>
              <a:rPr kumimoji="1" lang="ja-JP" altLang="en-US" sz="2400" dirty="0">
                <a:latin typeface="UD デジタル 教科書体 NK-R" panose="02020400000000000000" pitchFamily="18" charset="-128"/>
                <a:ea typeface="UD デジタル 教科書体 NK-R" panose="02020400000000000000" pitchFamily="18" charset="-128"/>
              </a:rPr>
              <a:t>年</a:t>
            </a:r>
            <a:r>
              <a:rPr kumimoji="1" lang="en-US" altLang="ja-JP" sz="2400" dirty="0">
                <a:latin typeface="UD デジタル 教科書体 NK-R" panose="02020400000000000000" pitchFamily="18" charset="-128"/>
                <a:ea typeface="UD デジタル 教科書体 NK-R" panose="02020400000000000000" pitchFamily="18" charset="-128"/>
              </a:rPr>
              <a:t>5</a:t>
            </a:r>
            <a:r>
              <a:rPr kumimoji="1" lang="ja-JP" altLang="en-US" sz="2400" dirty="0">
                <a:latin typeface="UD デジタル 教科書体 NK-R" panose="02020400000000000000" pitchFamily="18" charset="-128"/>
                <a:ea typeface="UD デジタル 教科書体 NK-R" panose="02020400000000000000" pitchFamily="18" charset="-128"/>
              </a:rPr>
              <a:t>月分の申請</a:t>
            </a:r>
          </a:p>
        </p:txBody>
      </p:sp>
      <p:sp>
        <p:nvSpPr>
          <p:cNvPr id="15" name="テキスト ボックス 14">
            <a:extLst>
              <a:ext uri="{FF2B5EF4-FFF2-40B4-BE49-F238E27FC236}">
                <a16:creationId xmlns:a16="http://schemas.microsoft.com/office/drawing/2014/main" id="{97BD6257-3D84-7DEB-C754-9466CAE82E88}"/>
              </a:ext>
            </a:extLst>
          </p:cNvPr>
          <p:cNvSpPr txBox="1"/>
          <p:nvPr/>
        </p:nvSpPr>
        <p:spPr>
          <a:xfrm>
            <a:off x="555708" y="4724787"/>
            <a:ext cx="8588292" cy="523220"/>
          </a:xfrm>
          <a:prstGeom prst="rect">
            <a:avLst/>
          </a:prstGeom>
          <a:noFill/>
        </p:spPr>
        <p:txBody>
          <a:bodyPr wrap="square">
            <a:spAutoFit/>
          </a:bodyPr>
          <a:lstStyle/>
          <a:p>
            <a:r>
              <a:rPr lang="zh-TW" altLang="en-US" sz="2800" dirty="0">
                <a:latin typeface="UD デジタル 教科書体 NK-R" panose="02020400000000000000" pitchFamily="18" charset="-128"/>
                <a:ea typeface="UD デジタル 教科書体 NK-R" panose="02020400000000000000" pitchFamily="18" charset="-128"/>
              </a:rPr>
              <a:t>令和</a:t>
            </a:r>
            <a:r>
              <a:rPr lang="en-US" altLang="zh-TW" sz="2800" dirty="0">
                <a:latin typeface="UD デジタル 教科書体 NK-R" panose="02020400000000000000" pitchFamily="18" charset="-128"/>
                <a:ea typeface="UD デジタル 教科書体 NK-R" panose="02020400000000000000" pitchFamily="18" charset="-128"/>
              </a:rPr>
              <a:t>5</a:t>
            </a:r>
            <a:r>
              <a:rPr lang="zh-TW" altLang="en-US" sz="2800" dirty="0">
                <a:latin typeface="UD デジタル 教科書体 NK-R" panose="02020400000000000000" pitchFamily="18" charset="-128"/>
                <a:ea typeface="UD デジタル 教科書体 NK-R" panose="02020400000000000000" pitchFamily="18" charset="-128"/>
              </a:rPr>
              <a:t>年</a:t>
            </a:r>
            <a:r>
              <a:rPr lang="en-US" altLang="zh-TW" sz="2800" dirty="0">
                <a:latin typeface="UD デジタル 教科書体 NK-R" panose="02020400000000000000" pitchFamily="18" charset="-128"/>
                <a:ea typeface="UD デジタル 教科書体 NK-R" panose="02020400000000000000" pitchFamily="18" charset="-128"/>
              </a:rPr>
              <a:t>7</a:t>
            </a:r>
            <a:r>
              <a:rPr lang="zh-TW" altLang="en-US" sz="2800" dirty="0">
                <a:latin typeface="UD デジタル 教科書体 NK-R" panose="02020400000000000000" pitchFamily="18" charset="-128"/>
                <a:ea typeface="UD デジタル 教科書体 NK-R" panose="02020400000000000000" pitchFamily="18" charset="-128"/>
              </a:rPr>
              <a:t>月</a:t>
            </a:r>
            <a:r>
              <a:rPr lang="en-US" altLang="zh-TW" sz="2800" dirty="0">
                <a:latin typeface="UD デジタル 教科書体 NK-R" panose="02020400000000000000" pitchFamily="18" charset="-128"/>
                <a:ea typeface="UD デジタル 教科書体 NK-R" panose="02020400000000000000" pitchFamily="18" charset="-128"/>
              </a:rPr>
              <a:t>7</a:t>
            </a:r>
            <a:r>
              <a:rPr lang="zh-TW" altLang="en-US" sz="2800" dirty="0">
                <a:latin typeface="UD デジタル 教科書体 NK-R" panose="02020400000000000000" pitchFamily="18" charset="-128"/>
                <a:ea typeface="UD デジタル 教科書体 NK-R" panose="02020400000000000000" pitchFamily="18" charset="-128"/>
              </a:rPr>
              <a:t>日付</a:t>
            </a:r>
            <a:r>
              <a:rPr lang="ja-JP" altLang="en-US" sz="2800" dirty="0">
                <a:latin typeface="UD デジタル 教科書体 NK-R" panose="02020400000000000000" pitchFamily="18" charset="-128"/>
                <a:ea typeface="UD デジタル 教科書体 NK-R" panose="02020400000000000000" pitchFamily="18" charset="-128"/>
              </a:rPr>
              <a:t>支給決定</a:t>
            </a:r>
            <a:r>
              <a:rPr lang="ja-JP" altLang="en-US" dirty="0">
                <a:latin typeface="UD デジタル 教科書体 NK-R" panose="02020400000000000000" pitchFamily="18" charset="-128"/>
                <a:ea typeface="UD デジタル 教科書体 NK-R" panose="02020400000000000000" pitchFamily="18" charset="-128"/>
              </a:rPr>
              <a:t>（令和</a:t>
            </a:r>
            <a:r>
              <a:rPr lang="en-US" altLang="ja-JP" dirty="0">
                <a:latin typeface="UD デジタル 教科書体 NK-R" panose="02020400000000000000" pitchFamily="18" charset="-128"/>
                <a:ea typeface="UD デジタル 教科書体 NK-R" panose="02020400000000000000" pitchFamily="18" charset="-128"/>
              </a:rPr>
              <a:t>5</a:t>
            </a:r>
            <a:r>
              <a:rPr lang="ja-JP" altLang="en-US" dirty="0">
                <a:latin typeface="UD デジタル 教科書体 NK-R" panose="02020400000000000000" pitchFamily="18" charset="-128"/>
                <a:ea typeface="UD デジタル 教科書体 NK-R" panose="02020400000000000000" pitchFamily="18" charset="-128"/>
              </a:rPr>
              <a:t>年</a:t>
            </a:r>
            <a:r>
              <a:rPr lang="en-US" altLang="ja-JP" dirty="0">
                <a:latin typeface="UD デジタル 教科書体 NK-R" panose="02020400000000000000" pitchFamily="18" charset="-128"/>
                <a:ea typeface="UD デジタル 教科書体 NK-R" panose="02020400000000000000" pitchFamily="18" charset="-128"/>
              </a:rPr>
              <a:t>7</a:t>
            </a:r>
            <a:r>
              <a:rPr lang="ja-JP" altLang="en-US" dirty="0">
                <a:latin typeface="UD デジタル 教科書体 NK-R" panose="02020400000000000000" pitchFamily="18" charset="-128"/>
                <a:ea typeface="UD デジタル 教科書体 NK-R" panose="02020400000000000000" pitchFamily="18" charset="-128"/>
              </a:rPr>
              <a:t>月～同</a:t>
            </a:r>
            <a:r>
              <a:rPr lang="en-US" altLang="ja-JP" dirty="0">
                <a:latin typeface="UD デジタル 教科書体 NK-R" panose="02020400000000000000" pitchFamily="18" charset="-128"/>
                <a:ea typeface="UD デジタル 教科書体 NK-R" panose="02020400000000000000" pitchFamily="18" charset="-128"/>
              </a:rPr>
              <a:t>6</a:t>
            </a:r>
            <a:r>
              <a:rPr lang="ja-JP" altLang="en-US" dirty="0">
                <a:latin typeface="UD デジタル 教科書体 NK-R" panose="02020400000000000000" pitchFamily="18" charset="-128"/>
                <a:ea typeface="UD デジタル 教科書体 NK-R" panose="02020400000000000000" pitchFamily="18" charset="-128"/>
              </a:rPr>
              <a:t>年</a:t>
            </a:r>
            <a:r>
              <a:rPr lang="en-US" altLang="ja-JP" dirty="0">
                <a:latin typeface="UD デジタル 教科書体 NK-R" panose="02020400000000000000" pitchFamily="18" charset="-128"/>
                <a:ea typeface="UD デジタル 教科書体 NK-R" panose="02020400000000000000" pitchFamily="18" charset="-128"/>
              </a:rPr>
              <a:t>5</a:t>
            </a:r>
            <a:r>
              <a:rPr lang="ja-JP" altLang="en-US" dirty="0">
                <a:latin typeface="UD デジタル 教科書体 NK-R" panose="02020400000000000000" pitchFamily="18" charset="-128"/>
                <a:ea typeface="UD デジタル 教科書体 NK-R" panose="02020400000000000000" pitchFamily="18" charset="-128"/>
              </a:rPr>
              <a:t>月分の</a:t>
            </a:r>
            <a:r>
              <a:rPr lang="zh-TW" altLang="en-US" dirty="0">
                <a:latin typeface="UD デジタル 教科書体 NK-R" panose="02020400000000000000" pitchFamily="18" charset="-128"/>
                <a:ea typeface="UD デジタル 教科書体 NK-R" panose="02020400000000000000" pitchFamily="18" charset="-128"/>
              </a:rPr>
              <a:t>支給決定</a:t>
            </a:r>
            <a:r>
              <a:rPr lang="ja-JP" altLang="en-US" dirty="0">
                <a:latin typeface="UD デジタル 教科書体 NK-R" panose="02020400000000000000" pitchFamily="18" charset="-128"/>
                <a:ea typeface="UD デジタル 教科書体 NK-R" panose="02020400000000000000" pitchFamily="18" charset="-128"/>
              </a:rPr>
              <a:t>）</a:t>
            </a:r>
          </a:p>
        </p:txBody>
      </p:sp>
      <p:sp>
        <p:nvSpPr>
          <p:cNvPr id="17" name="テキスト ボックス 16">
            <a:extLst>
              <a:ext uri="{FF2B5EF4-FFF2-40B4-BE49-F238E27FC236}">
                <a16:creationId xmlns:a16="http://schemas.microsoft.com/office/drawing/2014/main" id="{6839E53E-2C24-DE31-E54E-641847465FB7}"/>
              </a:ext>
            </a:extLst>
          </p:cNvPr>
          <p:cNvSpPr txBox="1"/>
          <p:nvPr/>
        </p:nvSpPr>
        <p:spPr>
          <a:xfrm>
            <a:off x="1430937" y="5536080"/>
            <a:ext cx="6282125" cy="523220"/>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txBody>
          <a:bodyPr wrap="square">
            <a:spAutoFit/>
          </a:bodyPr>
          <a:lstStyle/>
          <a:p>
            <a:r>
              <a:rPr lang="zh-TW" altLang="en-US" sz="2800" dirty="0">
                <a:latin typeface="UD デジタル 教科書体 NP-B" panose="02020700000000000000" pitchFamily="18" charset="-128"/>
                <a:ea typeface="UD デジタル 教科書体 NP-B" panose="02020700000000000000" pitchFamily="18" charset="-128"/>
              </a:rPr>
              <a:t>月６９６時間（</a:t>
            </a:r>
            <a:r>
              <a:rPr lang="en-US" altLang="zh-TW" sz="2800" dirty="0">
                <a:latin typeface="UD デジタル 教科書体 NP-B" panose="02020700000000000000" pitchFamily="18" charset="-128"/>
                <a:ea typeface="UD デジタル 教科書体 NP-B" panose="02020700000000000000" pitchFamily="18" charset="-128"/>
              </a:rPr>
              <a:t>22</a:t>
            </a:r>
            <a:r>
              <a:rPr lang="zh-TW" altLang="en-US" sz="2800" dirty="0">
                <a:latin typeface="UD デジタル 教科書体 NP-B" panose="02020700000000000000" pitchFamily="18" charset="-128"/>
                <a:ea typeface="UD デジタル 教科書体 NP-B" panose="02020700000000000000" pitchFamily="18" charset="-128"/>
              </a:rPr>
              <a:t>時間</a:t>
            </a:r>
            <a:r>
              <a:rPr lang="en-US" altLang="zh-TW" sz="2800" dirty="0">
                <a:latin typeface="UD デジタル 教科書体 NP-B" panose="02020700000000000000" pitchFamily="18" charset="-128"/>
                <a:ea typeface="UD デジタル 教科書体 NP-B" panose="02020700000000000000" pitchFamily="18" charset="-128"/>
              </a:rPr>
              <a:t>27</a:t>
            </a:r>
            <a:r>
              <a:rPr lang="zh-TW" altLang="en-US" sz="2800" dirty="0">
                <a:latin typeface="UD デジタル 教科書体 NP-B" panose="02020700000000000000" pitchFamily="18" charset="-128"/>
                <a:ea typeface="UD デジタル 教科書体 NP-B" panose="02020700000000000000" pitchFamily="18" charset="-128"/>
              </a:rPr>
              <a:t>分</a:t>
            </a:r>
            <a:r>
              <a:rPr lang="en-US" altLang="zh-TW" sz="2800" dirty="0">
                <a:latin typeface="UD デジタル 教科書体 NP-B" panose="02020700000000000000" pitchFamily="18" charset="-128"/>
                <a:ea typeface="UD デジタル 教科書体 NP-B" panose="02020700000000000000" pitchFamily="18" charset="-128"/>
              </a:rPr>
              <a:t>/</a:t>
            </a:r>
            <a:r>
              <a:rPr lang="zh-TW" altLang="en-US" sz="2800" dirty="0">
                <a:latin typeface="UD デジタル 教科書体 NP-B" panose="02020700000000000000" pitchFamily="18" charset="-128"/>
                <a:ea typeface="UD デジタル 教科書体 NP-B" panose="02020700000000000000" pitchFamily="18" charset="-128"/>
              </a:rPr>
              <a:t>日）</a:t>
            </a:r>
            <a:endParaRPr lang="ja-JP" altLang="en-US" sz="2800" dirty="0">
              <a:latin typeface="UD デジタル 教科書体 NP-B" panose="02020700000000000000" pitchFamily="18" charset="-128"/>
              <a:ea typeface="UD デジタル 教科書体 NP-B" panose="02020700000000000000" pitchFamily="18" charset="-128"/>
            </a:endParaRPr>
          </a:p>
        </p:txBody>
      </p:sp>
    </p:spTree>
    <p:extLst>
      <p:ext uri="{BB962C8B-B14F-4D97-AF65-F5344CB8AC3E}">
        <p14:creationId xmlns:p14="http://schemas.microsoft.com/office/powerpoint/2010/main" val="49719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5AF218D-1038-C12E-EF76-B0406DA02031}"/>
              </a:ext>
            </a:extLst>
          </p:cNvPr>
          <p:cNvSpPr>
            <a:spLocks noGrp="1"/>
          </p:cNvSpPr>
          <p:nvPr>
            <p:ph type="sldNum" sz="quarter" idx="12"/>
          </p:nvPr>
        </p:nvSpPr>
        <p:spPr/>
        <p:txBody>
          <a:bodyPr/>
          <a:lstStyle/>
          <a:p>
            <a:fld id="{46D0DC6E-7F0F-4770-9A5B-5FA6DC4EB702}" type="slidenum">
              <a:rPr kumimoji="1" lang="ja-JP" altLang="en-US" smtClean="0"/>
              <a:t>15</a:t>
            </a:fld>
            <a:endParaRPr kumimoji="1" lang="ja-JP" altLang="en-US"/>
          </a:p>
        </p:txBody>
      </p:sp>
      <p:sp>
        <p:nvSpPr>
          <p:cNvPr id="4" name="テキスト ボックス 3">
            <a:extLst>
              <a:ext uri="{FF2B5EF4-FFF2-40B4-BE49-F238E27FC236}">
                <a16:creationId xmlns:a16="http://schemas.microsoft.com/office/drawing/2014/main" id="{A9F0EBB4-1956-28AE-335B-C26F4F3BE65C}"/>
              </a:ext>
            </a:extLst>
          </p:cNvPr>
          <p:cNvSpPr txBox="1"/>
          <p:nvPr/>
        </p:nvSpPr>
        <p:spPr>
          <a:xfrm>
            <a:off x="827584" y="476672"/>
            <a:ext cx="7488832" cy="1200329"/>
          </a:xfrm>
          <a:prstGeom prst="rect">
            <a:avLst/>
          </a:prstGeom>
          <a:noFill/>
        </p:spPr>
        <p:txBody>
          <a:bodyPr wrap="square">
            <a:spAutoFit/>
          </a:bodyPr>
          <a:lstStyle/>
          <a:p>
            <a:r>
              <a:rPr lang="en-US" altLang="zh-TW" sz="3600" dirty="0"/>
              <a:t> </a:t>
            </a:r>
            <a:r>
              <a:rPr lang="zh-TW" altLang="en-US" sz="3600" dirty="0">
                <a:latin typeface="UD デジタル 教科書体 NP-B" panose="02020700000000000000" pitchFamily="18" charset="-128"/>
                <a:ea typeface="UD デジタル 教科書体 NP-B" panose="02020700000000000000" pitchFamily="18" charset="-128"/>
              </a:rPr>
              <a:t>令和</a:t>
            </a:r>
            <a:r>
              <a:rPr lang="en-US" altLang="zh-TW" sz="3600" dirty="0">
                <a:latin typeface="UD デジタル 教科書体 NP-B" panose="02020700000000000000" pitchFamily="18" charset="-128"/>
                <a:ea typeface="UD デジタル 教科書体 NP-B" panose="02020700000000000000" pitchFamily="18" charset="-128"/>
              </a:rPr>
              <a:t>5</a:t>
            </a:r>
            <a:r>
              <a:rPr lang="zh-TW" altLang="en-US" sz="3600" dirty="0">
                <a:latin typeface="UD デジタル 教科書体 NP-B" panose="02020700000000000000" pitchFamily="18" charset="-128"/>
                <a:ea typeface="UD デジタル 教科書体 NP-B" panose="02020700000000000000" pitchFamily="18" charset="-128"/>
              </a:rPr>
              <a:t>年</a:t>
            </a:r>
            <a:r>
              <a:rPr lang="en-US" altLang="zh-TW" sz="3600" dirty="0">
                <a:latin typeface="UD デジタル 教科書体 NP-B" panose="02020700000000000000" pitchFamily="18" charset="-128"/>
                <a:ea typeface="UD デジタル 教科書体 NP-B" panose="02020700000000000000" pitchFamily="18" charset="-128"/>
              </a:rPr>
              <a:t>10</a:t>
            </a:r>
            <a:r>
              <a:rPr lang="zh-TW" altLang="en-US" sz="3600" dirty="0">
                <a:latin typeface="UD デジタル 教科書体 NP-B" panose="02020700000000000000" pitchFamily="18" charset="-128"/>
                <a:ea typeface="UD デジタル 教科書体 NP-B" panose="02020700000000000000" pitchFamily="18" charset="-128"/>
              </a:rPr>
              <a:t>月</a:t>
            </a:r>
            <a:r>
              <a:rPr lang="en-US" altLang="zh-TW" sz="3600" dirty="0">
                <a:latin typeface="UD デジタル 教科書体 NP-B" panose="02020700000000000000" pitchFamily="18" charset="-128"/>
                <a:ea typeface="UD デジタル 教科書体 NP-B" panose="02020700000000000000" pitchFamily="18" charset="-128"/>
              </a:rPr>
              <a:t>31</a:t>
            </a:r>
            <a:r>
              <a:rPr lang="zh-TW" altLang="en-US" sz="3600" dirty="0">
                <a:latin typeface="UD デジタル 教科書体 NP-B" panose="02020700000000000000" pitchFamily="18" charset="-128"/>
                <a:ea typeface="UD デジタル 教科書体 NP-B" panose="02020700000000000000" pitchFamily="18" charset="-128"/>
              </a:rPr>
              <a:t>日　</a:t>
            </a:r>
            <a:endParaRPr lang="en-US" altLang="zh-TW"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　千葉地裁　本案</a:t>
            </a:r>
            <a:r>
              <a:rPr lang="zh-TW" altLang="en-US" sz="3600" dirty="0">
                <a:latin typeface="UD デジタル 教科書体 NP-B" panose="02020700000000000000" pitchFamily="18" charset="-128"/>
                <a:ea typeface="UD デジタル 教科書体 NP-B" panose="02020700000000000000" pitchFamily="18" charset="-128"/>
              </a:rPr>
              <a:t>判決　</a:t>
            </a:r>
            <a:endParaRPr lang="ja-JP" altLang="en-US" sz="3600" dirty="0">
              <a:latin typeface="UD デジタル 教科書体 NP-B" panose="02020700000000000000" pitchFamily="18" charset="-128"/>
              <a:ea typeface="UD デジタル 教科書体 NP-B" panose="02020700000000000000" pitchFamily="18" charset="-128"/>
            </a:endParaRPr>
          </a:p>
        </p:txBody>
      </p:sp>
      <p:sp>
        <p:nvSpPr>
          <p:cNvPr id="6" name="テキスト ボックス 5">
            <a:extLst>
              <a:ext uri="{FF2B5EF4-FFF2-40B4-BE49-F238E27FC236}">
                <a16:creationId xmlns:a16="http://schemas.microsoft.com/office/drawing/2014/main" id="{0F947E2E-38C4-5384-012F-B113946CAA51}"/>
              </a:ext>
            </a:extLst>
          </p:cNvPr>
          <p:cNvSpPr txBox="1"/>
          <p:nvPr/>
        </p:nvSpPr>
        <p:spPr>
          <a:xfrm>
            <a:off x="683568" y="1754518"/>
            <a:ext cx="8280920" cy="4524315"/>
          </a:xfrm>
          <a:prstGeom prst="rect">
            <a:avLst/>
          </a:prstGeom>
          <a:noFill/>
        </p:spPr>
        <p:txBody>
          <a:bodyPr wrap="square">
            <a:spAutoFit/>
          </a:bodyPr>
          <a:lstStyle/>
          <a:p>
            <a:r>
              <a:rPr lang="ja-JP" altLang="en-US" dirty="0"/>
              <a:t>　　</a:t>
            </a:r>
            <a:r>
              <a:rPr lang="ja-JP" altLang="en-US" sz="3600" dirty="0">
                <a:latin typeface="UD デジタル 教科書体 NP-B" panose="02020700000000000000" pitchFamily="18" charset="-128"/>
                <a:ea typeface="UD デジタル 教科書体 NP-B" panose="02020700000000000000" pitchFamily="18" charset="-128"/>
              </a:rPr>
              <a:t>判決の結論（主文）</a:t>
            </a:r>
            <a:endParaRPr lang="en-US" altLang="ja-JP" sz="3600" dirty="0">
              <a:latin typeface="UD デジタル 教科書体 NP-B" panose="02020700000000000000" pitchFamily="18" charset="-128"/>
              <a:ea typeface="UD デジタル 教科書体 NP-B" panose="02020700000000000000" pitchFamily="18" charset="-128"/>
            </a:endParaRPr>
          </a:p>
          <a:p>
            <a:endParaRPr lang="ja-JP" altLang="en-US"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　行政訴訟　原告勝訴</a:t>
            </a:r>
          </a:p>
          <a:p>
            <a:r>
              <a:rPr lang="ja-JP" altLang="en-US" sz="3600" dirty="0">
                <a:latin typeface="UD デジタル 教科書体 NP-B" panose="02020700000000000000" pitchFamily="18" charset="-128"/>
                <a:ea typeface="UD デジタル 教科書体 NP-B" panose="02020700000000000000" pitchFamily="18" charset="-128"/>
              </a:rPr>
              <a:t>　　取消判決　　＝勝訴</a:t>
            </a:r>
          </a:p>
          <a:p>
            <a:r>
              <a:rPr lang="ja-JP" altLang="en-US" sz="3600" dirty="0">
                <a:latin typeface="UD デジタル 教科書体 NP-B" panose="02020700000000000000" pitchFamily="18" charset="-128"/>
                <a:ea typeface="UD デジタル 教科書体 NP-B" panose="02020700000000000000" pitchFamily="18" charset="-128"/>
              </a:rPr>
              <a:t>　　義務付け判決＝勝訴</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　　　</a:t>
            </a:r>
            <a:r>
              <a:rPr lang="en-US" altLang="ja-JP" sz="3600" dirty="0">
                <a:latin typeface="UD デジタル 教科書体 NP-B" panose="02020700000000000000" pitchFamily="18" charset="-128"/>
                <a:ea typeface="UD デジタル 教科書体 NP-B" panose="02020700000000000000" pitchFamily="18" charset="-128"/>
              </a:rPr>
              <a:t>683.5</a:t>
            </a:r>
            <a:r>
              <a:rPr lang="ja-JP" altLang="en-US" sz="3600" dirty="0">
                <a:latin typeface="UD デジタル 教科書体 NP-B" panose="02020700000000000000" pitchFamily="18" charset="-128"/>
                <a:ea typeface="UD デジタル 教科書体 NP-B" panose="02020700000000000000" pitchFamily="18" charset="-128"/>
              </a:rPr>
              <a:t>時間</a:t>
            </a:r>
            <a:r>
              <a:rPr lang="en-US" altLang="ja-JP" sz="3600" dirty="0">
                <a:latin typeface="UD デジタル 教科書体 NP-B" panose="02020700000000000000" pitchFamily="18" charset="-128"/>
                <a:ea typeface="UD デジタル 教科書体 NP-B" panose="02020700000000000000" pitchFamily="18" charset="-128"/>
              </a:rPr>
              <a:t>/</a:t>
            </a:r>
            <a:r>
              <a:rPr lang="ja-JP" altLang="en-US" sz="3600" dirty="0">
                <a:latin typeface="UD デジタル 教科書体 NP-B" panose="02020700000000000000" pitchFamily="18" charset="-128"/>
                <a:ea typeface="UD デジタル 教科書体 NP-B" panose="02020700000000000000" pitchFamily="18" charset="-128"/>
              </a:rPr>
              <a:t>月＝約</a:t>
            </a:r>
            <a:r>
              <a:rPr lang="en-US" altLang="ja-JP" sz="3600" dirty="0">
                <a:latin typeface="UD デジタル 教科書体 NP-B" panose="02020700000000000000" pitchFamily="18" charset="-128"/>
                <a:ea typeface="UD デジタル 教科書体 NP-B" panose="02020700000000000000" pitchFamily="18" charset="-128"/>
              </a:rPr>
              <a:t>22</a:t>
            </a:r>
            <a:r>
              <a:rPr lang="ja-JP" altLang="en-US" sz="3600" dirty="0">
                <a:latin typeface="UD デジタル 教科書体 NP-B" panose="02020700000000000000" pitchFamily="18" charset="-128"/>
                <a:ea typeface="UD デジタル 教科書体 NP-B" panose="02020700000000000000" pitchFamily="18" charset="-128"/>
              </a:rPr>
              <a:t>時間</a:t>
            </a:r>
            <a:r>
              <a:rPr lang="en-US" altLang="ja-JP" sz="3600" dirty="0">
                <a:latin typeface="UD デジタル 教科書体 NP-B" panose="02020700000000000000" pitchFamily="18" charset="-128"/>
                <a:ea typeface="UD デジタル 教科書体 NP-B" panose="02020700000000000000" pitchFamily="18" charset="-128"/>
              </a:rPr>
              <a:t>/</a:t>
            </a:r>
            <a:r>
              <a:rPr lang="ja-JP" altLang="en-US" sz="3600" dirty="0">
                <a:latin typeface="UD デジタル 教科書体 NP-B" panose="02020700000000000000" pitchFamily="18" charset="-128"/>
                <a:ea typeface="UD デジタル 教科書体 NP-B" panose="02020700000000000000" pitchFamily="18" charset="-128"/>
              </a:rPr>
              <a:t>日</a:t>
            </a:r>
            <a:endParaRPr lang="en-US" altLang="ja-JP" sz="3600" dirty="0">
              <a:latin typeface="UD デジタル 教科書体 NP-B" panose="02020700000000000000" pitchFamily="18" charset="-128"/>
              <a:ea typeface="UD デジタル 教科書体 NP-B" panose="02020700000000000000" pitchFamily="18" charset="-128"/>
            </a:endParaRPr>
          </a:p>
          <a:p>
            <a:r>
              <a:rPr lang="ja-JP" altLang="en-US" sz="3600" dirty="0">
                <a:latin typeface="UD デジタル 教科書体 NP-B" panose="02020700000000000000" pitchFamily="18" charset="-128"/>
                <a:ea typeface="UD デジタル 教科書体 NP-B" panose="02020700000000000000" pitchFamily="18" charset="-128"/>
              </a:rPr>
              <a:t>　　　　</a:t>
            </a:r>
            <a:r>
              <a:rPr lang="ja-JP" altLang="en-US" sz="2400" dirty="0">
                <a:latin typeface="UD デジタル 教科書体 NP-B" panose="02020700000000000000" pitchFamily="18" charset="-128"/>
                <a:ea typeface="UD デジタル 教科書体 NP-B" panose="02020700000000000000" pitchFamily="18" charset="-128"/>
              </a:rPr>
              <a:t>（令和</a:t>
            </a:r>
            <a:r>
              <a:rPr lang="en-US" altLang="ja-JP" sz="2400" dirty="0">
                <a:latin typeface="UD デジタル 教科書体 NP-B" panose="02020700000000000000" pitchFamily="18" charset="-128"/>
                <a:ea typeface="UD デジタル 教科書体 NP-B" panose="02020700000000000000" pitchFamily="18" charset="-128"/>
              </a:rPr>
              <a:t>4</a:t>
            </a:r>
            <a:r>
              <a:rPr lang="ja-JP" altLang="en-US" sz="2400" dirty="0">
                <a:latin typeface="UD デジタル 教科書体 NP-B" panose="02020700000000000000" pitchFamily="18" charset="-128"/>
                <a:ea typeface="UD デジタル 教科書体 NP-B" panose="02020700000000000000" pitchFamily="18" charset="-128"/>
              </a:rPr>
              <a:t>年</a:t>
            </a:r>
            <a:r>
              <a:rPr lang="en-US" altLang="ja-JP" sz="2400" dirty="0">
                <a:latin typeface="UD デジタル 教科書体 NP-B" panose="02020700000000000000" pitchFamily="18" charset="-128"/>
                <a:ea typeface="UD デジタル 教科書体 NP-B" panose="02020700000000000000" pitchFamily="18" charset="-128"/>
              </a:rPr>
              <a:t>6</a:t>
            </a:r>
            <a:r>
              <a:rPr lang="ja-JP" altLang="en-US" sz="2400" dirty="0">
                <a:latin typeface="UD デジタル 教科書体 NP-B" panose="02020700000000000000" pitchFamily="18" charset="-128"/>
                <a:ea typeface="UD デジタル 教科書体 NP-B" panose="02020700000000000000" pitchFamily="18" charset="-128"/>
              </a:rPr>
              <a:t>月～令和</a:t>
            </a:r>
            <a:r>
              <a:rPr lang="en-US" altLang="ja-JP" sz="2400" dirty="0">
                <a:latin typeface="UD デジタル 教科書体 NP-B" panose="02020700000000000000" pitchFamily="18" charset="-128"/>
                <a:ea typeface="UD デジタル 教科書体 NP-B" panose="02020700000000000000" pitchFamily="18" charset="-128"/>
              </a:rPr>
              <a:t>5</a:t>
            </a:r>
            <a:r>
              <a:rPr lang="ja-JP" altLang="en-US" sz="2400" dirty="0">
                <a:latin typeface="UD デジタル 教科書体 NP-B" panose="02020700000000000000" pitchFamily="18" charset="-128"/>
                <a:ea typeface="UD デジタル 教科書体 NP-B" panose="02020700000000000000" pitchFamily="18" charset="-128"/>
              </a:rPr>
              <a:t>年</a:t>
            </a:r>
            <a:r>
              <a:rPr lang="en-US" altLang="ja-JP" sz="2400" dirty="0">
                <a:latin typeface="UD デジタル 教科書体 NP-B" panose="02020700000000000000" pitchFamily="18" charset="-128"/>
                <a:ea typeface="UD デジタル 教科書体 NP-B" panose="02020700000000000000" pitchFamily="18" charset="-128"/>
              </a:rPr>
              <a:t>5</a:t>
            </a:r>
            <a:r>
              <a:rPr lang="ja-JP" altLang="en-US" sz="2400" dirty="0">
                <a:latin typeface="UD デジタル 教科書体 NP-B" panose="02020700000000000000" pitchFamily="18" charset="-128"/>
                <a:ea typeface="UD デジタル 教科書体 NP-B" panose="02020700000000000000" pitchFamily="18" charset="-128"/>
              </a:rPr>
              <a:t>月の話）</a:t>
            </a:r>
          </a:p>
          <a:p>
            <a:r>
              <a:rPr lang="ja-JP" altLang="en-US" sz="3600" dirty="0">
                <a:latin typeface="UD デジタル 教科書体 NP-B" panose="02020700000000000000" pitchFamily="18" charset="-128"/>
                <a:ea typeface="UD デジタル 教科書体 NP-B" panose="02020700000000000000" pitchFamily="18" charset="-128"/>
              </a:rPr>
              <a:t>　国賠訴訟　　　＝敗訴</a:t>
            </a:r>
          </a:p>
        </p:txBody>
      </p:sp>
    </p:spTree>
    <p:extLst>
      <p:ext uri="{BB962C8B-B14F-4D97-AF65-F5344CB8AC3E}">
        <p14:creationId xmlns:p14="http://schemas.microsoft.com/office/powerpoint/2010/main" val="2904205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46EE49E-FC33-4087-BBCE-1CF98AED40E6}"/>
              </a:ext>
            </a:extLst>
          </p:cNvPr>
          <p:cNvSpPr>
            <a:spLocks noGrp="1"/>
          </p:cNvSpPr>
          <p:nvPr>
            <p:ph type="sldNum" sz="quarter" idx="12"/>
          </p:nvPr>
        </p:nvSpPr>
        <p:spPr/>
        <p:txBody>
          <a:bodyPr/>
          <a:lstStyle/>
          <a:p>
            <a:fld id="{46D0DC6E-7F0F-4770-9A5B-5FA6DC4EB702}" type="slidenum">
              <a:rPr kumimoji="1" lang="ja-JP" altLang="en-US" smtClean="0"/>
              <a:t>16</a:t>
            </a:fld>
            <a:endParaRPr kumimoji="1" lang="ja-JP" altLang="en-US"/>
          </a:p>
        </p:txBody>
      </p:sp>
      <p:sp>
        <p:nvSpPr>
          <p:cNvPr id="3" name="テキスト ボックス 2">
            <a:extLst>
              <a:ext uri="{FF2B5EF4-FFF2-40B4-BE49-F238E27FC236}">
                <a16:creationId xmlns:a16="http://schemas.microsoft.com/office/drawing/2014/main" id="{8DE8A200-0ACA-4F71-AB61-6AA6E3B43228}"/>
              </a:ext>
            </a:extLst>
          </p:cNvPr>
          <p:cNvSpPr txBox="1"/>
          <p:nvPr/>
        </p:nvSpPr>
        <p:spPr>
          <a:xfrm>
            <a:off x="3203848" y="116632"/>
            <a:ext cx="1980029" cy="523220"/>
          </a:xfrm>
          <a:prstGeom prst="rect">
            <a:avLst/>
          </a:prstGeom>
        </p:spPr>
        <p:style>
          <a:lnRef idx="0">
            <a:schemeClr val="accent4"/>
          </a:lnRef>
          <a:fillRef idx="3">
            <a:schemeClr val="accent4"/>
          </a:fillRef>
          <a:effectRef idx="3">
            <a:schemeClr val="accent4"/>
          </a:effectRef>
          <a:fontRef idx="minor">
            <a:schemeClr val="lt1"/>
          </a:fontRef>
        </p:style>
        <p:txBody>
          <a:bodyPr wrap="none" rtlCol="0">
            <a:spAutoFit/>
          </a:bodyPr>
          <a:lstStyle/>
          <a:p>
            <a:r>
              <a:rPr kumimoji="1" lang="ja-JP" altLang="en-US" sz="2800" dirty="0">
                <a:latin typeface="UD デジタル 教科書体 NP-B" panose="02020700000000000000" pitchFamily="18" charset="-128"/>
                <a:ea typeface="UD デジタル 教科書体 NP-B" panose="02020700000000000000" pitchFamily="18" charset="-128"/>
              </a:rPr>
              <a:t>判決の理由</a:t>
            </a:r>
          </a:p>
        </p:txBody>
      </p:sp>
      <p:sp>
        <p:nvSpPr>
          <p:cNvPr id="5" name="テキスト ボックス 4">
            <a:extLst>
              <a:ext uri="{FF2B5EF4-FFF2-40B4-BE49-F238E27FC236}">
                <a16:creationId xmlns:a16="http://schemas.microsoft.com/office/drawing/2014/main" id="{91F6F0D7-2CBB-B4F2-BD15-4CB5334B7F95}"/>
              </a:ext>
            </a:extLst>
          </p:cNvPr>
          <p:cNvSpPr txBox="1"/>
          <p:nvPr/>
        </p:nvSpPr>
        <p:spPr>
          <a:xfrm>
            <a:off x="245933" y="764704"/>
            <a:ext cx="8928992" cy="6001643"/>
          </a:xfrm>
          <a:prstGeom prst="rect">
            <a:avLst/>
          </a:prstGeom>
          <a:noFill/>
        </p:spPr>
        <p:txBody>
          <a:bodyPr wrap="square">
            <a:spAutoFit/>
          </a:bodyPr>
          <a:lstStyle/>
          <a:p>
            <a:r>
              <a:rPr lang="ja-JP" altLang="en-US" dirty="0"/>
              <a:t>　</a:t>
            </a:r>
            <a:r>
              <a:rPr lang="ja-JP" altLang="en-US" sz="2400" dirty="0">
                <a:latin typeface="UD デジタル 教科書体 NK-R" panose="02020400000000000000" pitchFamily="18" charset="-128"/>
                <a:ea typeface="UD デジタル 教科書体 NK-R" panose="02020400000000000000" pitchFamily="18" charset="-128"/>
              </a:rPr>
              <a:t>妻は、重度訪問介護等が提供されない時間帯を中心に原告の介護を行っているだけでなく、幼少の子の養育や家事全般を担うとともに、生活費を確保するために週</a:t>
            </a:r>
            <a:r>
              <a:rPr lang="en-US" altLang="ja-JP" sz="2400" dirty="0">
                <a:latin typeface="UD デジタル 教科書体 NK-R" panose="02020400000000000000" pitchFamily="18" charset="-128"/>
                <a:ea typeface="UD デジタル 教科書体 NK-R" panose="02020400000000000000" pitchFamily="18" charset="-128"/>
              </a:rPr>
              <a:t>2</a:t>
            </a:r>
            <a:r>
              <a:rPr lang="ja-JP" altLang="en-US" sz="2400" dirty="0">
                <a:latin typeface="UD デジタル 教科書体 NK-R" panose="02020400000000000000" pitchFamily="18" charset="-128"/>
                <a:ea typeface="UD デジタル 教科書体 NK-R" panose="02020400000000000000" pitchFamily="18" charset="-128"/>
              </a:rPr>
              <a:t>日アルバイトとして就労しており、家庭の負担が全て妻に集中している状況にある。</a:t>
            </a:r>
          </a:p>
          <a:p>
            <a:r>
              <a:rPr lang="ja-JP" altLang="en-US" sz="2400" dirty="0">
                <a:latin typeface="UD デジタル 教科書体 NK-R" panose="02020400000000000000" pitchFamily="18" charset="-128"/>
                <a:ea typeface="UD デジタル 教科書体 NK-R" panose="02020400000000000000" pitchFamily="18" charset="-128"/>
              </a:rPr>
              <a:t>　加えて妻は介護の負担に起因して、椎間板ヘルニア</a:t>
            </a:r>
            <a:r>
              <a:rPr lang="en-US" altLang="ja-JP" sz="2400" dirty="0">
                <a:latin typeface="UD デジタル 教科書体 NK-R" panose="02020400000000000000" pitchFamily="18" charset="-128"/>
                <a:ea typeface="UD デジタル 教科書体 NK-R" panose="02020400000000000000" pitchFamily="18" charset="-128"/>
              </a:rPr>
              <a:t>…</a:t>
            </a:r>
            <a:r>
              <a:rPr lang="ja-JP" altLang="en-US" sz="2400" dirty="0">
                <a:latin typeface="UD デジタル 教科書体 NK-R" panose="02020400000000000000" pitchFamily="18" charset="-128"/>
                <a:ea typeface="UD デジタル 教科書体 NK-R" panose="02020400000000000000" pitchFamily="18" charset="-128"/>
              </a:rPr>
              <a:t>適応障害や抑うつ状態、緊張型頭痛、片頭痛を患い、指定難病であるＩｇＡ腎症にもり患している。</a:t>
            </a:r>
          </a:p>
          <a:p>
            <a:r>
              <a:rPr lang="en-US" altLang="ja-JP" sz="2400" dirty="0">
                <a:latin typeface="UD デジタル 教科書体 NK-R" panose="02020400000000000000" pitchFamily="18" charset="-128"/>
                <a:ea typeface="UD デジタル 教科書体 NK-R" panose="02020400000000000000" pitchFamily="18" charset="-128"/>
              </a:rPr>
              <a:t>…</a:t>
            </a:r>
            <a:r>
              <a:rPr lang="ja-JP" altLang="en-US" sz="2400" dirty="0">
                <a:latin typeface="UD デジタル 教科書体 NK-R" panose="02020400000000000000" pitchFamily="18" charset="-128"/>
                <a:ea typeface="UD デジタル 教科書体 NK-R" panose="02020400000000000000" pitchFamily="18" charset="-128"/>
              </a:rPr>
              <a:t>原告の吸痰は、介護者において高い緊張感を伴うものであり、相応の精神的負担感を有するものであるから、心身ともに健康な状態でなければ円滑な対応をすることはできない。</a:t>
            </a:r>
          </a:p>
          <a:p>
            <a:r>
              <a:rPr lang="ja-JP" altLang="en-US" sz="2400" dirty="0">
                <a:latin typeface="UD デジタル 教科書体 NK-R" panose="02020400000000000000" pitchFamily="18" charset="-128"/>
                <a:ea typeface="UD デジタル 教科書体 NK-R" panose="02020400000000000000" pitchFamily="18" charset="-128"/>
              </a:rPr>
              <a:t>　</a:t>
            </a:r>
            <a:r>
              <a:rPr lang="en-US" altLang="ja-JP" sz="2400" dirty="0">
                <a:latin typeface="UD デジタル 教科書体 NK-R" panose="02020400000000000000" pitchFamily="18" charset="-128"/>
                <a:ea typeface="UD デジタル 教科書体 NK-R" panose="02020400000000000000" pitchFamily="18" charset="-128"/>
              </a:rPr>
              <a:t>…</a:t>
            </a:r>
            <a:r>
              <a:rPr lang="ja-JP" altLang="en-US" sz="2400" dirty="0">
                <a:latin typeface="UD デジタル 教科書体 NK-R" panose="02020400000000000000" pitchFamily="18" charset="-128"/>
                <a:ea typeface="UD デジタル 教科書体 NK-R" panose="02020400000000000000" pitchFamily="18" charset="-128"/>
              </a:rPr>
              <a:t>妻は子の養育や家事を含めた家庭の一切を負担しており、原告の数年にわたる介護負担の影響もあって心身ともに健常な状態ではなく、こうした状況のもとで、平均</a:t>
            </a:r>
            <a:r>
              <a:rPr lang="en-US" altLang="ja-JP" sz="2400" dirty="0">
                <a:latin typeface="UD デジタル 教科書体 NK-R" panose="02020400000000000000" pitchFamily="18" charset="-128"/>
                <a:ea typeface="UD デジタル 教科書体 NK-R" panose="02020400000000000000" pitchFamily="18" charset="-128"/>
              </a:rPr>
              <a:t>1</a:t>
            </a:r>
            <a:r>
              <a:rPr lang="ja-JP" altLang="en-US" sz="2400" dirty="0">
                <a:latin typeface="UD デジタル 教科書体 NK-R" panose="02020400000000000000" pitchFamily="18" charset="-128"/>
                <a:ea typeface="UD デジタル 教科書体 NK-R" panose="02020400000000000000" pitchFamily="18" charset="-128"/>
              </a:rPr>
              <a:t>日２．７５時間であるとはいえ、妻単独での介護の状態の時間帯において、介護疲れ等により意図せず就寝してしまった結果、</a:t>
            </a:r>
            <a:r>
              <a:rPr lang="en-US" altLang="ja-JP" sz="2400" dirty="0">
                <a:latin typeface="UD デジタル 教科書体 NK-R" panose="02020400000000000000" pitchFamily="18" charset="-128"/>
                <a:ea typeface="UD デジタル 教科書体 NK-R" panose="02020400000000000000" pitchFamily="18" charset="-128"/>
              </a:rPr>
              <a:t>…</a:t>
            </a:r>
            <a:r>
              <a:rPr lang="ja-JP" altLang="en-US" sz="2400" dirty="0">
                <a:latin typeface="UD デジタル 教科書体 NK-R" panose="02020400000000000000" pitchFamily="18" charset="-128"/>
                <a:ea typeface="UD デジタル 教科書体 NK-R" panose="02020400000000000000" pitchFamily="18" charset="-128"/>
              </a:rPr>
              <a:t>適宜の吸痰の対応が行われないなど、原告の生命が危険にさらされる事態が生ずる可能性が高い。</a:t>
            </a:r>
          </a:p>
        </p:txBody>
      </p:sp>
    </p:spTree>
    <p:extLst>
      <p:ext uri="{BB962C8B-B14F-4D97-AF65-F5344CB8AC3E}">
        <p14:creationId xmlns:p14="http://schemas.microsoft.com/office/powerpoint/2010/main" val="2543351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90D9939-3092-177A-D09C-D30CB5ABF089}"/>
              </a:ext>
            </a:extLst>
          </p:cNvPr>
          <p:cNvSpPr>
            <a:spLocks noGrp="1"/>
          </p:cNvSpPr>
          <p:nvPr>
            <p:ph type="sldNum" sz="quarter" idx="12"/>
          </p:nvPr>
        </p:nvSpPr>
        <p:spPr/>
        <p:txBody>
          <a:bodyPr/>
          <a:lstStyle/>
          <a:p>
            <a:fld id="{46D0DC6E-7F0F-4770-9A5B-5FA6DC4EB702}" type="slidenum">
              <a:rPr kumimoji="1" lang="ja-JP" altLang="en-US" smtClean="0"/>
              <a:t>17</a:t>
            </a:fld>
            <a:endParaRPr kumimoji="1" lang="ja-JP" altLang="en-US"/>
          </a:p>
        </p:txBody>
      </p:sp>
      <p:sp>
        <p:nvSpPr>
          <p:cNvPr id="4" name="テキスト ボックス 3">
            <a:extLst>
              <a:ext uri="{FF2B5EF4-FFF2-40B4-BE49-F238E27FC236}">
                <a16:creationId xmlns:a16="http://schemas.microsoft.com/office/drawing/2014/main" id="{88BE949D-BC08-E7A7-2496-86B647F0E156}"/>
              </a:ext>
            </a:extLst>
          </p:cNvPr>
          <p:cNvSpPr txBox="1"/>
          <p:nvPr/>
        </p:nvSpPr>
        <p:spPr>
          <a:xfrm>
            <a:off x="467544" y="188640"/>
            <a:ext cx="8568952" cy="5150641"/>
          </a:xfrm>
          <a:prstGeom prst="rect">
            <a:avLst/>
          </a:prstGeom>
          <a:noFill/>
        </p:spPr>
        <p:txBody>
          <a:bodyPr wrap="square">
            <a:spAutoFit/>
          </a:bodyPr>
          <a:lstStyle/>
          <a:p>
            <a:pPr>
              <a:lnSpc>
                <a:spcPct val="200000"/>
              </a:lnSpc>
            </a:pPr>
            <a:r>
              <a:rPr lang="ja-JP" altLang="en-US" sz="2800" dirty="0">
                <a:latin typeface="UD デジタル 教科書体 NK-R" panose="02020400000000000000" pitchFamily="18" charset="-128"/>
                <a:ea typeface="UD デジタル 教科書体 NK-R" panose="02020400000000000000" pitchFamily="18" charset="-128"/>
              </a:rPr>
              <a:t>　被告は、</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妻の病状等を考慮し、妻は平均</a:t>
            </a:r>
            <a:r>
              <a:rPr lang="en-US" altLang="ja-JP" sz="2800" dirty="0">
                <a:latin typeface="UD デジタル 教科書体 NK-R" panose="02020400000000000000" pitchFamily="18" charset="-128"/>
                <a:ea typeface="UD デジタル 教科書体 NK-R" panose="02020400000000000000" pitchFamily="18" charset="-128"/>
              </a:rPr>
              <a:t>1</a:t>
            </a:r>
            <a:r>
              <a:rPr lang="ja-JP" altLang="en-US" sz="2800" dirty="0">
                <a:latin typeface="UD デジタル 教科書体 NK-R" panose="02020400000000000000" pitchFamily="18" charset="-128"/>
                <a:ea typeface="UD デジタル 教科書体 NK-R" panose="02020400000000000000" pitchFamily="18" charset="-128"/>
              </a:rPr>
              <a:t>日２．７５時間の範囲で、原告の吸痰等の介護を行うことは期待できるとして本件却下決定をしている。</a:t>
            </a:r>
          </a:p>
          <a:p>
            <a:pPr>
              <a:lnSpc>
                <a:spcPct val="200000"/>
              </a:lnSpc>
            </a:pPr>
            <a:r>
              <a:rPr lang="ja-JP" altLang="en-US" sz="2800" dirty="0">
                <a:latin typeface="UD デジタル 教科書体 NK-R" panose="02020400000000000000" pitchFamily="18" charset="-128"/>
                <a:ea typeface="UD デジタル 教科書体 NK-R" panose="02020400000000000000" pitchFamily="18" charset="-128"/>
              </a:rPr>
              <a:t>　しかし、</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被告は妻の心身の状況や介護負担等を十分に顧慮することなく、</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solidFill>
                  <a:srgbClr val="0000FF"/>
                </a:solidFill>
                <a:latin typeface="UD デジタル 教科書体 NK-R" panose="02020400000000000000" pitchFamily="18" charset="-128"/>
                <a:ea typeface="UD デジタル 教科書体 NK-R" panose="02020400000000000000" pitchFamily="18" charset="-128"/>
              </a:rPr>
              <a:t>皮相的な見方を前提とした主張</a:t>
            </a:r>
            <a:r>
              <a:rPr lang="en-US" altLang="ja-JP" sz="2800" dirty="0">
                <a:latin typeface="UD デジタル 教科書体 NK-R" panose="02020400000000000000" pitchFamily="18" charset="-128"/>
                <a:ea typeface="UD デジタル 教科書体 NK-R" panose="02020400000000000000" pitchFamily="18" charset="-128"/>
              </a:rPr>
              <a:t>…</a:t>
            </a:r>
            <a:r>
              <a:rPr lang="ja-JP" altLang="en-US" sz="2800" dirty="0">
                <a:latin typeface="UD デジタル 教科書体 NK-R" panose="02020400000000000000" pitchFamily="18" charset="-128"/>
                <a:ea typeface="UD デジタル 教科書体 NK-R" panose="02020400000000000000" pitchFamily="18" charset="-128"/>
              </a:rPr>
              <a:t>違法である。</a:t>
            </a:r>
          </a:p>
        </p:txBody>
      </p:sp>
      <p:sp>
        <p:nvSpPr>
          <p:cNvPr id="5" name="矢印: 上 4">
            <a:extLst>
              <a:ext uri="{FF2B5EF4-FFF2-40B4-BE49-F238E27FC236}">
                <a16:creationId xmlns:a16="http://schemas.microsoft.com/office/drawing/2014/main" id="{CBF39D7D-0694-9E4C-A148-6F4CE933C17C}"/>
              </a:ext>
            </a:extLst>
          </p:cNvPr>
          <p:cNvSpPr/>
          <p:nvPr/>
        </p:nvSpPr>
        <p:spPr>
          <a:xfrm>
            <a:off x="5004048" y="4581128"/>
            <a:ext cx="484632" cy="978408"/>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3E8D2296-991B-82F0-F85C-55C3BC8B37E5}"/>
              </a:ext>
            </a:extLst>
          </p:cNvPr>
          <p:cNvSpPr txBox="1"/>
          <p:nvPr/>
        </p:nvSpPr>
        <p:spPr>
          <a:xfrm>
            <a:off x="4139952" y="5717720"/>
            <a:ext cx="2492990" cy="646331"/>
          </a:xfrm>
          <a:prstGeom prst="rect">
            <a:avLst/>
          </a:prstGeom>
          <a:noFill/>
        </p:spPr>
        <p:txBody>
          <a:bodyPr wrap="none" rtlCol="0">
            <a:spAutoFit/>
          </a:bodyPr>
          <a:lstStyle/>
          <a:p>
            <a:r>
              <a:rPr kumimoji="1" lang="ja-JP" altLang="en-US" sz="3600" dirty="0">
                <a:solidFill>
                  <a:srgbClr val="FF3300"/>
                </a:solidFill>
                <a:latin typeface="UD デジタル 教科書体 NP-B" panose="02020700000000000000" pitchFamily="18" charset="-128"/>
                <a:ea typeface="UD デジタル 教科書体 NP-B" panose="02020700000000000000" pitchFamily="18" charset="-128"/>
              </a:rPr>
              <a:t>痛烈な批判</a:t>
            </a:r>
          </a:p>
        </p:txBody>
      </p:sp>
    </p:spTree>
    <p:extLst>
      <p:ext uri="{BB962C8B-B14F-4D97-AF65-F5344CB8AC3E}">
        <p14:creationId xmlns:p14="http://schemas.microsoft.com/office/powerpoint/2010/main" val="2737849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E7DF8FA3-DA9A-69F1-9051-0D8BE4E423E9}"/>
              </a:ext>
            </a:extLst>
          </p:cNvPr>
          <p:cNvSpPr>
            <a:spLocks noGrp="1"/>
          </p:cNvSpPr>
          <p:nvPr>
            <p:ph type="sldNum" sz="quarter" idx="12"/>
          </p:nvPr>
        </p:nvSpPr>
        <p:spPr/>
        <p:txBody>
          <a:bodyPr/>
          <a:lstStyle/>
          <a:p>
            <a:fld id="{46D0DC6E-7F0F-4770-9A5B-5FA6DC4EB702}" type="slidenum">
              <a:rPr kumimoji="1" lang="ja-JP" altLang="en-US" smtClean="0"/>
              <a:t>18</a:t>
            </a:fld>
            <a:endParaRPr kumimoji="1" lang="ja-JP" altLang="en-US"/>
          </a:p>
        </p:txBody>
      </p:sp>
      <p:sp>
        <p:nvSpPr>
          <p:cNvPr id="4" name="テキスト ボックス 3">
            <a:extLst>
              <a:ext uri="{FF2B5EF4-FFF2-40B4-BE49-F238E27FC236}">
                <a16:creationId xmlns:a16="http://schemas.microsoft.com/office/drawing/2014/main" id="{FF52D853-D89F-04D9-CF1F-1DFFE2D58694}"/>
              </a:ext>
            </a:extLst>
          </p:cNvPr>
          <p:cNvSpPr txBox="1"/>
          <p:nvPr/>
        </p:nvSpPr>
        <p:spPr>
          <a:xfrm>
            <a:off x="983065" y="404664"/>
            <a:ext cx="7596336" cy="646331"/>
          </a:xfrm>
          <a:prstGeom prst="rect">
            <a:avLst/>
          </a:prstGeom>
          <a:noFill/>
        </p:spPr>
        <p:txBody>
          <a:bodyPr wrap="square">
            <a:spAutoFit/>
          </a:bodyPr>
          <a:lstStyle/>
          <a:p>
            <a:r>
              <a:rPr lang="ja-JP" altLang="en-US" sz="3600" dirty="0">
                <a:latin typeface="UD デジタル 教科書体 NP-B" panose="02020700000000000000" pitchFamily="18" charset="-128"/>
                <a:ea typeface="UD デジタル 教科書体 NP-B" panose="02020700000000000000" pitchFamily="18" charset="-128"/>
              </a:rPr>
              <a:t>判例史上大きな意義を持つ判示部分</a:t>
            </a:r>
          </a:p>
        </p:txBody>
      </p:sp>
      <p:sp>
        <p:nvSpPr>
          <p:cNvPr id="6" name="テキスト ボックス 5">
            <a:extLst>
              <a:ext uri="{FF2B5EF4-FFF2-40B4-BE49-F238E27FC236}">
                <a16:creationId xmlns:a16="http://schemas.microsoft.com/office/drawing/2014/main" id="{9518743A-0770-402A-E621-63DC8E865CCE}"/>
              </a:ext>
            </a:extLst>
          </p:cNvPr>
          <p:cNvSpPr txBox="1"/>
          <p:nvPr/>
        </p:nvSpPr>
        <p:spPr>
          <a:xfrm>
            <a:off x="395536" y="1441515"/>
            <a:ext cx="8544392" cy="3970318"/>
          </a:xfrm>
          <a:prstGeom prst="rect">
            <a:avLst/>
          </a:prstGeom>
          <a:noFill/>
        </p:spPr>
        <p:txBody>
          <a:bodyPr wrap="square">
            <a:spAutoFit/>
          </a:bodyPr>
          <a:lstStyle/>
          <a:p>
            <a:r>
              <a:rPr lang="ja-JP" altLang="en-US" dirty="0"/>
              <a:t>　</a:t>
            </a:r>
            <a:r>
              <a:rPr lang="ja-JP" altLang="en-US" sz="3600" dirty="0">
                <a:latin typeface="UD デジタル 教科書体 NP-B" panose="02020700000000000000" pitchFamily="18" charset="-128"/>
                <a:ea typeface="UD デジタル 教科書体 NP-B" panose="02020700000000000000" pitchFamily="18" charset="-128"/>
              </a:rPr>
              <a:t>本件却下決定時点における相当な重度訪問介護に関する支給量について検討するに、</a:t>
            </a:r>
            <a:r>
              <a:rPr lang="en-US" altLang="ja-JP" sz="3600" dirty="0">
                <a:latin typeface="UD デジタル 教科書体 NP-B" panose="02020700000000000000" pitchFamily="18" charset="-128"/>
                <a:ea typeface="UD デジタル 教科書体 NP-B" panose="02020700000000000000" pitchFamily="18" charset="-128"/>
              </a:rPr>
              <a:t>…</a:t>
            </a:r>
            <a:r>
              <a:rPr lang="ja-JP" altLang="en-US" sz="3600" dirty="0">
                <a:latin typeface="UD デジタル 教科書体 NP-B" panose="02020700000000000000" pitchFamily="18" charset="-128"/>
                <a:ea typeface="UD デジタル 教科書体 NP-B" panose="02020700000000000000" pitchFamily="18" charset="-128"/>
              </a:rPr>
              <a:t>原告の病態及び妻の介護状況等に照らせば、原告に対しては、基本的に</a:t>
            </a:r>
            <a:r>
              <a:rPr lang="en-US" altLang="ja-JP" sz="3600" dirty="0">
                <a:solidFill>
                  <a:srgbClr val="FF3300"/>
                </a:solidFill>
                <a:highlight>
                  <a:srgbClr val="FFFF00"/>
                </a:highlight>
                <a:latin typeface="UD デジタル 教科書体 NP-B" panose="02020700000000000000" pitchFamily="18" charset="-128"/>
                <a:ea typeface="UD デジタル 教科書体 NP-B" panose="02020700000000000000" pitchFamily="18" charset="-128"/>
              </a:rPr>
              <a:t>1</a:t>
            </a:r>
            <a:r>
              <a:rPr lang="ja-JP" altLang="en-US" sz="3600" dirty="0">
                <a:solidFill>
                  <a:srgbClr val="FF3300"/>
                </a:solidFill>
                <a:highlight>
                  <a:srgbClr val="FFFF00"/>
                </a:highlight>
                <a:latin typeface="UD デジタル 教科書体 NP-B" panose="02020700000000000000" pitchFamily="18" charset="-128"/>
                <a:ea typeface="UD デジタル 教科書体 NP-B" panose="02020700000000000000" pitchFamily="18" charset="-128"/>
              </a:rPr>
              <a:t>カ月７４４時間（２４時間</a:t>
            </a:r>
            <a:r>
              <a:rPr lang="en-US" altLang="ja-JP" sz="3600" dirty="0">
                <a:solidFill>
                  <a:srgbClr val="FF3300"/>
                </a:solidFill>
                <a:highlight>
                  <a:srgbClr val="FFFF00"/>
                </a:highlight>
                <a:latin typeface="UD デジタル 教科書体 NP-B" panose="02020700000000000000" pitchFamily="18" charset="-128"/>
                <a:ea typeface="UD デジタル 教科書体 NP-B" panose="02020700000000000000" pitchFamily="18" charset="-128"/>
              </a:rPr>
              <a:t>×</a:t>
            </a:r>
            <a:r>
              <a:rPr lang="ja-JP" altLang="en-US" sz="3600" dirty="0">
                <a:solidFill>
                  <a:srgbClr val="FF3300"/>
                </a:solidFill>
                <a:highlight>
                  <a:srgbClr val="FFFF00"/>
                </a:highlight>
                <a:latin typeface="UD デジタル 教科書体 NP-B" panose="02020700000000000000" pitchFamily="18" charset="-128"/>
                <a:ea typeface="UD デジタル 教科書体 NP-B" panose="02020700000000000000" pitchFamily="18" charset="-128"/>
              </a:rPr>
              <a:t>３１日間）に相当する重度訪問介護に関する介護支給量が認められるべきである。</a:t>
            </a:r>
          </a:p>
        </p:txBody>
      </p:sp>
    </p:spTree>
    <p:extLst>
      <p:ext uri="{BB962C8B-B14F-4D97-AF65-F5344CB8AC3E}">
        <p14:creationId xmlns:p14="http://schemas.microsoft.com/office/powerpoint/2010/main" val="322330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9AA46EC-70C0-8059-8B98-D3FE55920F66}"/>
              </a:ext>
            </a:extLst>
          </p:cNvPr>
          <p:cNvSpPr>
            <a:spLocks noGrp="1"/>
          </p:cNvSpPr>
          <p:nvPr>
            <p:ph type="sldNum" sz="quarter" idx="12"/>
          </p:nvPr>
        </p:nvSpPr>
        <p:spPr/>
        <p:txBody>
          <a:bodyPr/>
          <a:lstStyle/>
          <a:p>
            <a:fld id="{46D0DC6E-7F0F-4770-9A5B-5FA6DC4EB702}" type="slidenum">
              <a:rPr kumimoji="1" lang="ja-JP" altLang="en-US" smtClean="0"/>
              <a:t>19</a:t>
            </a:fld>
            <a:endParaRPr kumimoji="1" lang="ja-JP" altLang="en-US"/>
          </a:p>
        </p:txBody>
      </p:sp>
      <p:sp>
        <p:nvSpPr>
          <p:cNvPr id="4" name="テキスト ボックス 3">
            <a:extLst>
              <a:ext uri="{FF2B5EF4-FFF2-40B4-BE49-F238E27FC236}">
                <a16:creationId xmlns:a16="http://schemas.microsoft.com/office/drawing/2014/main" id="{1C6CA242-1F0C-33D4-F3AD-70A034593B83}"/>
              </a:ext>
            </a:extLst>
          </p:cNvPr>
          <p:cNvSpPr txBox="1"/>
          <p:nvPr/>
        </p:nvSpPr>
        <p:spPr>
          <a:xfrm>
            <a:off x="1475656" y="476672"/>
            <a:ext cx="6291572" cy="523220"/>
          </a:xfrm>
          <a:prstGeom prst="rect">
            <a:avLst/>
          </a:prstGeom>
          <a:noFill/>
        </p:spPr>
        <p:txBody>
          <a:bodyPr wrap="square">
            <a:spAutoFit/>
          </a:bodyPr>
          <a:lstStyle/>
          <a:p>
            <a:r>
              <a:rPr lang="ja-JP" altLang="en-US" sz="2800" dirty="0">
                <a:latin typeface="UD デジタル 教科書体 NK-R" panose="02020400000000000000" pitchFamily="18" charset="-128"/>
                <a:ea typeface="UD デジタル 教科書体 NK-R" panose="02020400000000000000" pitchFamily="18" charset="-128"/>
              </a:rPr>
              <a:t>＊但し、併給に関しては問題が残された。</a:t>
            </a:r>
          </a:p>
        </p:txBody>
      </p:sp>
      <p:sp>
        <p:nvSpPr>
          <p:cNvPr id="6" name="テキスト ボックス 5">
            <a:extLst>
              <a:ext uri="{FF2B5EF4-FFF2-40B4-BE49-F238E27FC236}">
                <a16:creationId xmlns:a16="http://schemas.microsoft.com/office/drawing/2014/main" id="{FD61E4EE-85E5-2B6D-4517-4CC21A07784C}"/>
              </a:ext>
            </a:extLst>
          </p:cNvPr>
          <p:cNvSpPr txBox="1"/>
          <p:nvPr/>
        </p:nvSpPr>
        <p:spPr>
          <a:xfrm>
            <a:off x="408974" y="1137841"/>
            <a:ext cx="8424936" cy="5262979"/>
          </a:xfrm>
          <a:prstGeom prst="rect">
            <a:avLst/>
          </a:prstGeom>
          <a:noFill/>
        </p:spPr>
        <p:txBody>
          <a:bodyPr wrap="square">
            <a:spAutoFit/>
          </a:bodyPr>
          <a:lstStyle/>
          <a:p>
            <a:r>
              <a:rPr lang="ja-JP" altLang="en-US" sz="2800" dirty="0">
                <a:latin typeface="UD デジタル 教科書体 NK-R" panose="02020400000000000000" pitchFamily="18" charset="-128"/>
                <a:ea typeface="UD デジタル 教科書体 NK-R" panose="02020400000000000000" pitchFamily="18" charset="-128"/>
              </a:rPr>
              <a:t>　小論点</a:t>
            </a:r>
            <a:r>
              <a:rPr lang="en-US" altLang="ja-JP" sz="2800" dirty="0">
                <a:latin typeface="UD デジタル 教科書体 NK-R" panose="02020400000000000000" pitchFamily="18" charset="-128"/>
                <a:ea typeface="UD デジタル 教科書体 NK-R" panose="02020400000000000000" pitchFamily="18" charset="-128"/>
              </a:rPr>
              <a:t>A</a:t>
            </a:r>
          </a:p>
          <a:p>
            <a:r>
              <a:rPr lang="ja-JP" altLang="en-US" sz="2800" dirty="0">
                <a:latin typeface="UD デジタル 教科書体 NK-R" panose="02020400000000000000" pitchFamily="18" charset="-128"/>
                <a:ea typeface="UD デジタル 教科書体 NK-R" panose="02020400000000000000" pitchFamily="18" charset="-128"/>
              </a:rPr>
              <a:t>　「介護保険での訪問入浴時間・訪問マッサージ並びに医療保険での訪問リハビリの時間帯にも重度訪問介護を併給せよは、仮の義務付け決定においては否定されていたが本案判決では採用された。</a:t>
            </a:r>
            <a:endParaRPr lang="en-US" altLang="ja-JP" sz="2800" dirty="0">
              <a:latin typeface="UD デジタル 教科書体 NK-R" panose="02020400000000000000" pitchFamily="18" charset="-128"/>
              <a:ea typeface="UD デジタル 教科書体 NK-R" panose="02020400000000000000" pitchFamily="18" charset="-128"/>
            </a:endParaRPr>
          </a:p>
          <a:p>
            <a:r>
              <a:rPr lang="ja-JP" altLang="en-US" sz="2800" dirty="0">
                <a:latin typeface="UD デジタル 教科書体 NK-R" panose="02020400000000000000" pitchFamily="18" charset="-128"/>
                <a:ea typeface="UD デジタル 教科書体 NK-R" panose="02020400000000000000" pitchFamily="18" charset="-128"/>
              </a:rPr>
              <a:t>　　他方、小論点Ｂ</a:t>
            </a:r>
            <a:endParaRPr lang="en-US" altLang="ja-JP" sz="2800" dirty="0">
              <a:latin typeface="UD デジタル 教科書体 NK-R" panose="02020400000000000000" pitchFamily="18" charset="-128"/>
              <a:ea typeface="UD デジタル 教科書体 NK-R" panose="02020400000000000000" pitchFamily="18" charset="-128"/>
            </a:endParaRPr>
          </a:p>
          <a:p>
            <a:r>
              <a:rPr lang="ja-JP" altLang="en-US" sz="2800" dirty="0">
                <a:latin typeface="UD デジタル 教科書体 NK-R" panose="02020400000000000000" pitchFamily="18" charset="-128"/>
                <a:ea typeface="UD デジタル 教科書体 NK-R" panose="02020400000000000000" pitchFamily="18" charset="-128"/>
              </a:rPr>
              <a:t>　「訪問診療・訪問看護の時間帯にも重度訪問介護を併給せよ」</a:t>
            </a:r>
            <a:endParaRPr lang="en-US" altLang="ja-JP" sz="2800" dirty="0">
              <a:latin typeface="UD デジタル 教科書体 NK-R" panose="02020400000000000000" pitchFamily="18" charset="-128"/>
              <a:ea typeface="UD デジタル 教科書体 NK-R" panose="02020400000000000000" pitchFamily="18" charset="-128"/>
            </a:endParaRPr>
          </a:p>
          <a:p>
            <a:r>
              <a:rPr lang="ja-JP" altLang="en-US" sz="2800" dirty="0">
                <a:latin typeface="UD デジタル 教科書体 NK-R" panose="02020400000000000000" pitchFamily="18" charset="-128"/>
                <a:ea typeface="UD デジタル 教科書体 NK-R" panose="02020400000000000000" pitchFamily="18" charset="-128"/>
              </a:rPr>
              <a:t>　は採用されなかった。</a:t>
            </a:r>
            <a:endParaRPr lang="en-US" altLang="ja-JP" sz="2800" dirty="0">
              <a:latin typeface="UD デジタル 教科書体 NK-R" panose="02020400000000000000" pitchFamily="18" charset="-128"/>
              <a:ea typeface="UD デジタル 教科書体 NK-R" panose="02020400000000000000" pitchFamily="18" charset="-128"/>
            </a:endParaRPr>
          </a:p>
          <a:p>
            <a:r>
              <a:rPr lang="ja-JP" altLang="en-US" sz="2800" dirty="0">
                <a:latin typeface="UD デジタル 教科書体 NK-R" panose="02020400000000000000" pitchFamily="18" charset="-128"/>
                <a:ea typeface="UD デジタル 教科書体 NK-R" panose="02020400000000000000" pitchFamily="18" charset="-128"/>
              </a:rPr>
              <a:t>　　そのため、訪問看護時間と医師訪問時間の重度訪問介護は差し引かれた結果、介護保険ヘルパー</a:t>
            </a:r>
            <a:r>
              <a:rPr lang="en-US" altLang="ja-JP" sz="2800" dirty="0">
                <a:latin typeface="UD デジタル 教科書体 NK-R" panose="02020400000000000000" pitchFamily="18" charset="-128"/>
                <a:ea typeface="UD デジタル 教科書体 NK-R" panose="02020400000000000000" pitchFamily="18" charset="-128"/>
              </a:rPr>
              <a:t>1</a:t>
            </a:r>
            <a:r>
              <a:rPr lang="ja-JP" altLang="en-US" sz="2800" dirty="0">
                <a:latin typeface="UD デジタル 教科書体 NK-R" panose="02020400000000000000" pitchFamily="18" charset="-128"/>
                <a:ea typeface="UD デジタル 教科書体 NK-R" panose="02020400000000000000" pitchFamily="18" charset="-128"/>
              </a:rPr>
              <a:t>時間を考慮しても、あと約</a:t>
            </a:r>
            <a:r>
              <a:rPr lang="en-US" altLang="ja-JP" sz="2800" dirty="0">
                <a:latin typeface="UD デジタル 教科書体 NK-R" panose="02020400000000000000" pitchFamily="18" charset="-128"/>
                <a:ea typeface="UD デジタル 教科書体 NK-R" panose="02020400000000000000" pitchFamily="18" charset="-128"/>
              </a:rPr>
              <a:t>1</a:t>
            </a:r>
            <a:r>
              <a:rPr lang="ja-JP" altLang="en-US" sz="2800" dirty="0">
                <a:latin typeface="UD デジタル 教科書体 NK-R" panose="02020400000000000000" pitchFamily="18" charset="-128"/>
                <a:ea typeface="UD デジタル 教科書体 NK-R" panose="02020400000000000000" pitchFamily="18" charset="-128"/>
              </a:rPr>
              <a:t>時間介護給付は不足している。</a:t>
            </a:r>
          </a:p>
        </p:txBody>
      </p:sp>
    </p:spTree>
    <p:extLst>
      <p:ext uri="{BB962C8B-B14F-4D97-AF65-F5344CB8AC3E}">
        <p14:creationId xmlns:p14="http://schemas.microsoft.com/office/powerpoint/2010/main" val="2013491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834438" y="3441680"/>
            <a:ext cx="7324253" cy="1938992"/>
          </a:xfrm>
          <a:prstGeom prst="rect">
            <a:avLst/>
          </a:prstGeom>
          <a:ln>
            <a:solidFill>
              <a:schemeClr val="tx1"/>
            </a:solidFill>
          </a:ln>
        </p:spPr>
        <p:txBody>
          <a:bodyPr wrap="square">
            <a:spAutoFit/>
          </a:bodyPr>
          <a:lstStyle/>
          <a:p>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UD デジタル 教科書体 NP" panose="02020400000000000000" pitchFamily="18" charset="-128"/>
                <a:ea typeface="UD デジタル 教科書体 NP" panose="02020400000000000000" pitchFamily="18" charset="-128"/>
              </a:rPr>
              <a:t>決定</a:t>
            </a:r>
            <a:r>
              <a:rPr lang="ja-JP" altLang="ja-JP" sz="2400" dirty="0">
                <a:latin typeface="UD デジタル 教科書体 NP" panose="02020400000000000000" pitchFamily="18" charset="-128"/>
                <a:ea typeface="UD デジタル 教科書体 NP" panose="02020400000000000000" pitchFamily="18" charset="-128"/>
              </a:rPr>
              <a:t>文：</a:t>
            </a:r>
            <a:r>
              <a:rPr lang="ja-JP" altLang="en-US" sz="2400" dirty="0">
                <a:latin typeface="UD デジタル 教科書体 NP" panose="02020400000000000000" pitchFamily="18" charset="-128"/>
                <a:ea typeface="UD デジタル 教科書体 NP" panose="02020400000000000000" pitchFamily="18" charset="-128"/>
              </a:rPr>
              <a:t>賃社</a:t>
            </a:r>
            <a:r>
              <a:rPr lang="en-US" altLang="ja-JP" sz="2400" dirty="0">
                <a:latin typeface="UD デジタル 教科書体 NP" panose="02020400000000000000" pitchFamily="18" charset="-128"/>
                <a:ea typeface="UD デジタル 教科書体 NP" panose="02020400000000000000" pitchFamily="18" charset="-128"/>
              </a:rPr>
              <a:t>1844</a:t>
            </a:r>
            <a:r>
              <a:rPr lang="ja-JP" altLang="ja-JP" sz="2400" dirty="0">
                <a:latin typeface="UD デジタル 教科書体 NP" panose="02020400000000000000" pitchFamily="18" charset="-128"/>
                <a:ea typeface="UD デジタル 教科書体 NP" panose="02020400000000000000" pitchFamily="18" charset="-128"/>
              </a:rPr>
              <a:t>号</a:t>
            </a:r>
            <a:endParaRPr lang="en-US" altLang="ja-JP" sz="2400" dirty="0">
              <a:latin typeface="UD デジタル 教科書体 NP" panose="02020400000000000000" pitchFamily="18" charset="-128"/>
              <a:ea typeface="UD デジタル 教科書体 NP" panose="02020400000000000000" pitchFamily="18" charset="-128"/>
            </a:endParaRPr>
          </a:p>
          <a:p>
            <a:r>
              <a:rPr lang="ja-JP" altLang="en-US" sz="2400" dirty="0">
                <a:latin typeface="UD デジタル 教科書体 NP" panose="02020400000000000000" pitchFamily="18" charset="-128"/>
                <a:ea typeface="UD デジタル 教科書体 NP" panose="02020400000000000000" pitchFamily="18" charset="-128"/>
              </a:rPr>
              <a:t>　　仮義務事件　地裁</a:t>
            </a:r>
            <a:r>
              <a:rPr lang="en-US" altLang="ja-JP" sz="2400" dirty="0">
                <a:latin typeface="UD デジタル 教科書体 NP" panose="02020400000000000000" pitchFamily="18" charset="-128"/>
                <a:ea typeface="UD デジタル 教科書体 NP" panose="02020400000000000000" pitchFamily="18" charset="-128"/>
              </a:rPr>
              <a:t>55</a:t>
            </a:r>
            <a:r>
              <a:rPr lang="ja-JP" altLang="en-US" sz="2400" dirty="0">
                <a:latin typeface="UD デジタル 教科書体 NP" panose="02020400000000000000" pitchFamily="18" charset="-128"/>
                <a:ea typeface="UD デジタル 教科書体 NP" panose="02020400000000000000" pitchFamily="18" charset="-128"/>
              </a:rPr>
              <a:t>頁　高裁</a:t>
            </a:r>
            <a:r>
              <a:rPr lang="en-US" altLang="ja-JP" sz="2400" dirty="0">
                <a:latin typeface="UD デジタル 教科書体 NP" panose="02020400000000000000" pitchFamily="18" charset="-128"/>
                <a:ea typeface="UD デジタル 教科書体 NP" panose="02020400000000000000" pitchFamily="18" charset="-128"/>
              </a:rPr>
              <a:t>47</a:t>
            </a:r>
            <a:r>
              <a:rPr lang="ja-JP" altLang="en-US" sz="2400" dirty="0">
                <a:latin typeface="UD デジタル 教科書体 NP" panose="02020400000000000000" pitchFamily="18" charset="-128"/>
                <a:ea typeface="UD デジタル 教科書体 NP" panose="02020400000000000000" pitchFamily="18" charset="-128"/>
              </a:rPr>
              <a:t>頁</a:t>
            </a:r>
            <a:endParaRPr lang="en-US" altLang="ja-JP" sz="2400" dirty="0">
              <a:latin typeface="UD デジタル 教科書体 NP" panose="02020400000000000000" pitchFamily="18" charset="-128"/>
              <a:ea typeface="UD デジタル 教科書体 NP" panose="02020400000000000000" pitchFamily="18" charset="-128"/>
            </a:endParaRPr>
          </a:p>
          <a:p>
            <a:r>
              <a:rPr lang="ja-JP" altLang="en-US" sz="2400" dirty="0">
                <a:latin typeface="UD デジタル 教科書体 NP" panose="02020400000000000000" pitchFamily="18" charset="-128"/>
                <a:ea typeface="UD デジタル 教科書体 NP" panose="02020400000000000000" pitchFamily="18" charset="-128"/>
              </a:rPr>
              <a:t>　判決</a:t>
            </a:r>
            <a:r>
              <a:rPr lang="ja-JP" altLang="ja-JP" sz="2400" dirty="0">
                <a:latin typeface="UD デジタル 教科書体 NP" panose="02020400000000000000" pitchFamily="18" charset="-128"/>
                <a:ea typeface="UD デジタル 教科書体 NP" panose="02020400000000000000" pitchFamily="18" charset="-128"/>
              </a:rPr>
              <a:t>文：</a:t>
            </a:r>
            <a:r>
              <a:rPr lang="ja-JP" altLang="en-US" sz="2400" dirty="0">
                <a:latin typeface="UD デジタル 教科書体 NP" panose="02020400000000000000" pitchFamily="18" charset="-128"/>
                <a:ea typeface="UD デジタル 教科書体 NP" panose="02020400000000000000" pitchFamily="18" charset="-128"/>
              </a:rPr>
              <a:t>賃社</a:t>
            </a:r>
            <a:r>
              <a:rPr lang="en-US" altLang="ja-JP" sz="2400" dirty="0">
                <a:latin typeface="UD デジタル 教科書体 NP" panose="02020400000000000000" pitchFamily="18" charset="-128"/>
                <a:ea typeface="UD デジタル 教科書体 NP" panose="02020400000000000000" pitchFamily="18" charset="-128"/>
              </a:rPr>
              <a:t>1844</a:t>
            </a:r>
            <a:r>
              <a:rPr lang="ja-JP" altLang="ja-JP" sz="2400" dirty="0">
                <a:latin typeface="UD デジタル 教科書体 NP" panose="02020400000000000000" pitchFamily="18" charset="-128"/>
                <a:ea typeface="UD デジタル 教科書体 NP" panose="02020400000000000000" pitchFamily="18" charset="-128"/>
              </a:rPr>
              <a:t>号</a:t>
            </a:r>
            <a:r>
              <a:rPr lang="en-US" altLang="ja-JP" sz="2400" dirty="0">
                <a:latin typeface="UD デジタル 教科書体 NP" panose="02020400000000000000" pitchFamily="18" charset="-128"/>
                <a:ea typeface="UD デジタル 教科書体 NP" panose="02020400000000000000" pitchFamily="18" charset="-128"/>
              </a:rPr>
              <a:t>44</a:t>
            </a:r>
            <a:r>
              <a:rPr lang="ja-JP" altLang="en-US" sz="2400" dirty="0">
                <a:latin typeface="UD デジタル 教科書体 NP" panose="02020400000000000000" pitchFamily="18" charset="-128"/>
                <a:ea typeface="UD デジタル 教科書体 NP" panose="02020400000000000000" pitchFamily="18" charset="-128"/>
              </a:rPr>
              <a:t>頁</a:t>
            </a:r>
            <a:endParaRPr lang="ja-JP" altLang="ja-JP" sz="2400" dirty="0">
              <a:latin typeface="UD デジタル 教科書体 NP" panose="02020400000000000000" pitchFamily="18" charset="-128"/>
              <a:ea typeface="UD デジタル 教科書体 NP" panose="02020400000000000000" pitchFamily="18" charset="-128"/>
            </a:endParaRPr>
          </a:p>
          <a:p>
            <a:r>
              <a:rPr lang="ja-JP" altLang="en-US" sz="2400" dirty="0">
                <a:latin typeface="UD デジタル 教科書体 NP" panose="02020400000000000000" pitchFamily="18" charset="-128"/>
                <a:ea typeface="UD デジタル 教科書体 NP" panose="02020400000000000000" pitchFamily="18" charset="-128"/>
              </a:rPr>
              <a:t>　</a:t>
            </a:r>
            <a:r>
              <a:rPr lang="ja-JP" altLang="ja-JP" sz="2400" dirty="0">
                <a:latin typeface="UD デジタル 教科書体 NP" panose="02020400000000000000" pitchFamily="18" charset="-128"/>
                <a:ea typeface="UD デジタル 教科書体 NP" panose="02020400000000000000" pitchFamily="18" charset="-128"/>
              </a:rPr>
              <a:t>判例評釈：</a:t>
            </a:r>
            <a:r>
              <a:rPr lang="ja-JP" altLang="en-US" sz="2400" b="1" dirty="0">
                <a:latin typeface="UD デジタル 教科書体 NP" panose="02020400000000000000" pitchFamily="18" charset="-128"/>
                <a:ea typeface="UD デジタル 教科書体 NP" panose="02020400000000000000" pitchFamily="18" charset="-128"/>
              </a:rPr>
              <a:t>金川めぐみ</a:t>
            </a:r>
            <a:r>
              <a:rPr lang="ja-JP" altLang="en-US" sz="2400" dirty="0">
                <a:latin typeface="UD デジタル 教科書体 NP" panose="02020400000000000000" pitchFamily="18" charset="-128"/>
                <a:ea typeface="UD デジタル 教科書体 NP" panose="02020400000000000000" pitchFamily="18" charset="-128"/>
              </a:rPr>
              <a:t>賃社</a:t>
            </a:r>
            <a:r>
              <a:rPr lang="en-US" altLang="ja-JP" sz="2400" dirty="0">
                <a:latin typeface="UD デジタル 教科書体 NP" panose="02020400000000000000" pitchFamily="18" charset="-128"/>
                <a:ea typeface="UD デジタル 教科書体 NP" panose="02020400000000000000" pitchFamily="18" charset="-128"/>
              </a:rPr>
              <a:t>1844</a:t>
            </a:r>
            <a:r>
              <a:rPr lang="ja-JP" altLang="ja-JP" sz="2400" dirty="0">
                <a:latin typeface="UD デジタル 教科書体 NP" panose="02020400000000000000" pitchFamily="18" charset="-128"/>
                <a:ea typeface="UD デジタル 教科書体 NP" panose="02020400000000000000" pitchFamily="18" charset="-128"/>
              </a:rPr>
              <a:t>号</a:t>
            </a:r>
            <a:r>
              <a:rPr lang="en-US" altLang="ja-JP" sz="2400" dirty="0">
                <a:latin typeface="UD デジタル 教科書体 NP" panose="02020400000000000000" pitchFamily="18" charset="-128"/>
                <a:ea typeface="UD デジタル 教科書体 NP" panose="02020400000000000000" pitchFamily="18" charset="-128"/>
              </a:rPr>
              <a:t>22</a:t>
            </a:r>
            <a:r>
              <a:rPr lang="ja-JP" altLang="ja-JP" sz="2400" dirty="0">
                <a:latin typeface="UD デジタル 教科書体 NP" panose="02020400000000000000" pitchFamily="18" charset="-128"/>
                <a:ea typeface="UD デジタル 教科書体 NP" panose="02020400000000000000" pitchFamily="18" charset="-128"/>
              </a:rPr>
              <a:t>頁</a:t>
            </a:r>
          </a:p>
          <a:p>
            <a:r>
              <a:rPr lang="ja-JP" altLang="en-US" sz="2400" dirty="0">
                <a:latin typeface="UD デジタル 教科書体 NP" panose="02020400000000000000" pitchFamily="18" charset="-128"/>
                <a:ea typeface="UD デジタル 教科書体 NP" panose="02020400000000000000" pitchFamily="18" charset="-128"/>
              </a:rPr>
              <a:t>　</a:t>
            </a:r>
            <a:r>
              <a:rPr lang="ja-JP" altLang="ja-JP" sz="2400" dirty="0">
                <a:latin typeface="UD デジタル 教科書体 NP" panose="02020400000000000000" pitchFamily="18" charset="-128"/>
                <a:ea typeface="UD デジタル 教科書体 NP" panose="02020400000000000000" pitchFamily="18" charset="-128"/>
              </a:rPr>
              <a:t>判例解説：藤岡毅</a:t>
            </a:r>
            <a:r>
              <a:rPr lang="ja-JP" altLang="en-US" sz="2400" dirty="0">
                <a:latin typeface="UD デジタル 教科書体 NP" panose="02020400000000000000" pitchFamily="18" charset="-128"/>
                <a:ea typeface="UD デジタル 教科書体 NP" panose="02020400000000000000" pitchFamily="18" charset="-128"/>
              </a:rPr>
              <a:t>賃社</a:t>
            </a:r>
            <a:r>
              <a:rPr lang="en-US" altLang="ja-JP" sz="2400" dirty="0">
                <a:latin typeface="UD デジタル 教科書体 NP" panose="02020400000000000000" pitchFamily="18" charset="-128"/>
                <a:ea typeface="UD デジタル 教科書体 NP" panose="02020400000000000000" pitchFamily="18" charset="-128"/>
              </a:rPr>
              <a:t>1844</a:t>
            </a:r>
            <a:r>
              <a:rPr lang="ja-JP" altLang="ja-JP" sz="2400" dirty="0">
                <a:latin typeface="UD デジタル 教科書体 NP" panose="02020400000000000000" pitchFamily="18" charset="-128"/>
                <a:ea typeface="UD デジタル 教科書体 NP" panose="02020400000000000000" pitchFamily="18" charset="-128"/>
              </a:rPr>
              <a:t>号</a:t>
            </a:r>
            <a:r>
              <a:rPr lang="en-US" altLang="ja-JP" sz="2400" dirty="0">
                <a:latin typeface="UD デジタル 教科書体 NP" panose="02020400000000000000" pitchFamily="18" charset="-128"/>
                <a:ea typeface="UD デジタル 教科書体 NP" panose="02020400000000000000" pitchFamily="18" charset="-128"/>
              </a:rPr>
              <a:t>4</a:t>
            </a:r>
            <a:r>
              <a:rPr lang="ja-JP" altLang="ja-JP" sz="2400" dirty="0">
                <a:latin typeface="UD デジタル 教科書体 NP" panose="02020400000000000000" pitchFamily="18" charset="-128"/>
                <a:ea typeface="UD デジタル 教科書体 NP" panose="02020400000000000000" pitchFamily="18" charset="-128"/>
              </a:rPr>
              <a:t>頁</a:t>
            </a:r>
            <a:r>
              <a:rPr lang="en-US" altLang="ja-JP" sz="2400" dirty="0">
                <a:latin typeface="UD デジタル 教科書体 NP" panose="02020400000000000000" pitchFamily="18" charset="-128"/>
                <a:ea typeface="UD デジタル 教科書体 NP" panose="02020400000000000000" pitchFamily="18" charset="-128"/>
              </a:rPr>
              <a:t> </a:t>
            </a:r>
            <a:endParaRPr lang="ja-JP" altLang="ja-JP" sz="2400" dirty="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2602193" y="211872"/>
            <a:ext cx="3262432" cy="461665"/>
          </a:xfrm>
          <a:prstGeom prst="rect">
            <a:avLst/>
          </a:prstGeom>
          <a:noFill/>
          <a:ln>
            <a:solidFill>
              <a:schemeClr val="tx1"/>
            </a:solidFill>
          </a:ln>
        </p:spPr>
        <p:txBody>
          <a:bodyPr wrap="none" rtlCol="0">
            <a:spAutoFit/>
          </a:bodyPr>
          <a:lstStyle/>
          <a:p>
            <a:r>
              <a:rPr kumimoji="1" lang="ja-JP" altLang="en-US" sz="2400" b="1" dirty="0">
                <a:latin typeface="UD デジタル 教科書体 NP" panose="02020400000000000000" pitchFamily="18" charset="-128"/>
                <a:ea typeface="UD デジタル 教科書体 NP" panose="02020400000000000000" pitchFamily="18" charset="-128"/>
              </a:rPr>
              <a:t>本判決等と判例評釈等</a:t>
            </a:r>
          </a:p>
        </p:txBody>
      </p:sp>
      <p:sp>
        <p:nvSpPr>
          <p:cNvPr id="2" name="テキスト ボックス 1">
            <a:extLst>
              <a:ext uri="{FF2B5EF4-FFF2-40B4-BE49-F238E27FC236}">
                <a16:creationId xmlns:a16="http://schemas.microsoft.com/office/drawing/2014/main" id="{5354A24B-9FC0-3693-7593-4FE17FA3098A}"/>
              </a:ext>
            </a:extLst>
          </p:cNvPr>
          <p:cNvSpPr txBox="1"/>
          <p:nvPr/>
        </p:nvSpPr>
        <p:spPr>
          <a:xfrm>
            <a:off x="834438" y="673537"/>
            <a:ext cx="7475123" cy="2677656"/>
          </a:xfrm>
          <a:prstGeom prst="rect">
            <a:avLst/>
          </a:prstGeom>
          <a:noFill/>
          <a:ln>
            <a:solidFill>
              <a:schemeClr val="accent1"/>
            </a:solidFill>
          </a:ln>
        </p:spPr>
        <p:txBody>
          <a:bodyPr wrap="none" rtlCol="0">
            <a:spAutoFit/>
          </a:bodyPr>
          <a:lstStyle/>
          <a:p>
            <a:r>
              <a:rPr kumimoji="1" lang="ja-JP" altLang="en-US" sz="2800" dirty="0">
                <a:latin typeface="UD デジタル 教科書体 NP" panose="02020400000000000000" pitchFamily="18" charset="-128"/>
                <a:ea typeface="UD デジタル 教科書体 NP" panose="02020400000000000000" pitchFamily="18" charset="-128"/>
              </a:rPr>
              <a:t>千葉地裁</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　仮の義務付け決定　　　令和</a:t>
            </a:r>
            <a:r>
              <a:rPr lang="en-US" altLang="ja-JP" sz="2800" dirty="0">
                <a:latin typeface="UD デジタル 教科書体 NP" panose="02020400000000000000" pitchFamily="18" charset="-128"/>
                <a:ea typeface="UD デジタル 教科書体 NP" panose="02020400000000000000" pitchFamily="18" charset="-128"/>
              </a:rPr>
              <a:t>5</a:t>
            </a:r>
            <a:r>
              <a:rPr lang="ja-JP" altLang="en-US" sz="2800" dirty="0">
                <a:latin typeface="UD デジタル 教科書体 NP" panose="02020400000000000000" pitchFamily="18" charset="-128"/>
                <a:ea typeface="UD デジタル 教科書体 NP" panose="02020400000000000000" pitchFamily="18" charset="-128"/>
              </a:rPr>
              <a:t>年</a:t>
            </a:r>
            <a:r>
              <a:rPr lang="en-US" altLang="ja-JP" sz="2800" dirty="0">
                <a:latin typeface="UD デジタル 教科書体 NP" panose="02020400000000000000" pitchFamily="18" charset="-128"/>
                <a:ea typeface="UD デジタル 教科書体 NP" panose="02020400000000000000" pitchFamily="18" charset="-128"/>
              </a:rPr>
              <a:t>5</a:t>
            </a:r>
            <a:r>
              <a:rPr lang="ja-JP" altLang="en-US" sz="2800" dirty="0">
                <a:latin typeface="UD デジタル 教科書体 NP" panose="02020400000000000000" pitchFamily="18" charset="-128"/>
                <a:ea typeface="UD デジタル 教科書体 NP" panose="02020400000000000000" pitchFamily="18" charset="-128"/>
              </a:rPr>
              <a:t>月</a:t>
            </a:r>
            <a:r>
              <a:rPr lang="en-US" altLang="ja-JP" sz="2800" dirty="0">
                <a:latin typeface="UD デジタル 教科書体 NP" panose="02020400000000000000" pitchFamily="18" charset="-128"/>
                <a:ea typeface="UD デジタル 教科書体 NP" panose="02020400000000000000" pitchFamily="18" charset="-128"/>
              </a:rPr>
              <a:t>23</a:t>
            </a:r>
            <a:r>
              <a:rPr lang="ja-JP" altLang="en-US" sz="2800" dirty="0">
                <a:latin typeface="UD デジタル 教科書体 NP" panose="02020400000000000000" pitchFamily="18" charset="-128"/>
                <a:ea typeface="UD デジタル 教科書体 NP" panose="02020400000000000000" pitchFamily="18" charset="-128"/>
              </a:rPr>
              <a:t>日</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kumimoji="1" lang="ja-JP" altLang="en-US" sz="2800" dirty="0">
                <a:latin typeface="UD デジタル 教科書体 NP" panose="02020400000000000000" pitchFamily="18" charset="-128"/>
                <a:ea typeface="UD デジタル 教科書体 NP" panose="02020400000000000000" pitchFamily="18" charset="-128"/>
              </a:rPr>
              <a:t>東京高裁</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　仮の義務付け取消決定　令和</a:t>
            </a:r>
            <a:r>
              <a:rPr lang="en-US" altLang="ja-JP" sz="2800" dirty="0">
                <a:latin typeface="UD デジタル 教科書体 NP" panose="02020400000000000000" pitchFamily="18" charset="-128"/>
                <a:ea typeface="UD デジタル 教科書体 NP" panose="02020400000000000000" pitchFamily="18" charset="-128"/>
              </a:rPr>
              <a:t>5</a:t>
            </a:r>
            <a:r>
              <a:rPr lang="ja-JP" altLang="en-US" sz="2800" dirty="0">
                <a:latin typeface="UD デジタル 教科書体 NP" panose="02020400000000000000" pitchFamily="18" charset="-128"/>
                <a:ea typeface="UD デジタル 教科書体 NP" panose="02020400000000000000" pitchFamily="18" charset="-128"/>
              </a:rPr>
              <a:t>年</a:t>
            </a:r>
            <a:r>
              <a:rPr lang="en-US" altLang="ja-JP" sz="2800" dirty="0">
                <a:latin typeface="UD デジタル 教科書体 NP" panose="02020400000000000000" pitchFamily="18" charset="-128"/>
                <a:ea typeface="UD デジタル 教科書体 NP" panose="02020400000000000000" pitchFamily="18" charset="-128"/>
              </a:rPr>
              <a:t>8</a:t>
            </a:r>
            <a:r>
              <a:rPr lang="ja-JP" altLang="en-US" sz="2800" dirty="0">
                <a:latin typeface="UD デジタル 教科書体 NP" panose="02020400000000000000" pitchFamily="18" charset="-128"/>
                <a:ea typeface="UD デジタル 教科書体 NP" panose="02020400000000000000" pitchFamily="18" charset="-128"/>
              </a:rPr>
              <a:t>月</a:t>
            </a:r>
            <a:r>
              <a:rPr lang="en-US" altLang="ja-JP" sz="2800" dirty="0">
                <a:latin typeface="UD デジタル 教科書体 NP" panose="02020400000000000000" pitchFamily="18" charset="-128"/>
                <a:ea typeface="UD デジタル 教科書体 NP" panose="02020400000000000000" pitchFamily="18" charset="-128"/>
              </a:rPr>
              <a:t>29</a:t>
            </a:r>
            <a:r>
              <a:rPr lang="ja-JP" altLang="en-US" sz="2800" dirty="0">
                <a:latin typeface="UD デジタル 教科書体 NP" panose="02020400000000000000" pitchFamily="18" charset="-128"/>
                <a:ea typeface="UD デジタル 教科書体 NP" panose="02020400000000000000" pitchFamily="18" charset="-128"/>
              </a:rPr>
              <a:t>日</a:t>
            </a:r>
            <a:endParaRPr lang="en-US" altLang="ja-JP" sz="2800" dirty="0">
              <a:latin typeface="UD デジタル 教科書体 NP" panose="02020400000000000000" pitchFamily="18" charset="-128"/>
              <a:ea typeface="UD デジタル 教科書体 NP" panose="02020400000000000000" pitchFamily="18" charset="-128"/>
            </a:endParaRPr>
          </a:p>
          <a:p>
            <a:r>
              <a:rPr kumimoji="1" lang="ja-JP" altLang="en-US" sz="2800" dirty="0">
                <a:latin typeface="UD デジタル 教科書体 NP" panose="02020400000000000000" pitchFamily="18" charset="-128"/>
                <a:ea typeface="UD デジタル 教科書体 NP" panose="02020400000000000000" pitchFamily="18" charset="-128"/>
              </a:rPr>
              <a:t>千葉</a:t>
            </a:r>
            <a:r>
              <a:rPr lang="ja-JP" altLang="en-US" sz="2800" dirty="0">
                <a:latin typeface="UD デジタル 教科書体 NP" panose="02020400000000000000" pitchFamily="18" charset="-128"/>
                <a:ea typeface="UD デジタル 教科書体 NP" panose="02020400000000000000" pitchFamily="18" charset="-128"/>
              </a:rPr>
              <a:t>地裁</a:t>
            </a:r>
            <a:endParaRPr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　本案訴訟判決　　　　　令和</a:t>
            </a:r>
            <a:r>
              <a:rPr lang="en-US" altLang="ja-JP" sz="2800" dirty="0">
                <a:latin typeface="UD デジタル 教科書体 NP" panose="02020400000000000000" pitchFamily="18" charset="-128"/>
                <a:ea typeface="UD デジタル 教科書体 NP" panose="02020400000000000000" pitchFamily="18" charset="-128"/>
              </a:rPr>
              <a:t>5</a:t>
            </a:r>
            <a:r>
              <a:rPr lang="ja-JP" altLang="en-US" sz="2800" dirty="0">
                <a:latin typeface="UD デジタル 教科書体 NP" panose="02020400000000000000" pitchFamily="18" charset="-128"/>
                <a:ea typeface="UD デジタル 教科書体 NP" panose="02020400000000000000" pitchFamily="18" charset="-128"/>
              </a:rPr>
              <a:t>年</a:t>
            </a:r>
            <a:r>
              <a:rPr lang="en-US" altLang="ja-JP" sz="2800" dirty="0">
                <a:latin typeface="UD デジタル 教科書体 NP" panose="02020400000000000000" pitchFamily="18" charset="-128"/>
                <a:ea typeface="UD デジタル 教科書体 NP" panose="02020400000000000000" pitchFamily="18" charset="-128"/>
              </a:rPr>
              <a:t>10</a:t>
            </a:r>
            <a:r>
              <a:rPr lang="ja-JP" altLang="en-US" sz="2800" dirty="0">
                <a:latin typeface="UD デジタル 教科書体 NP" panose="02020400000000000000" pitchFamily="18" charset="-128"/>
                <a:ea typeface="UD デジタル 教科書体 NP" panose="02020400000000000000" pitchFamily="18" charset="-128"/>
              </a:rPr>
              <a:t>月</a:t>
            </a:r>
            <a:r>
              <a:rPr lang="en-US" altLang="ja-JP" sz="2800" dirty="0">
                <a:latin typeface="UD デジタル 教科書体 NP" panose="02020400000000000000" pitchFamily="18" charset="-128"/>
                <a:ea typeface="UD デジタル 教科書体 NP" panose="02020400000000000000" pitchFamily="18" charset="-128"/>
              </a:rPr>
              <a:t>31</a:t>
            </a:r>
            <a:r>
              <a:rPr lang="ja-JP" altLang="en-US" sz="2800" dirty="0">
                <a:latin typeface="UD デジタル 教科書体 NP" panose="02020400000000000000" pitchFamily="18" charset="-128"/>
                <a:ea typeface="UD デジタル 教科書体 NP" panose="02020400000000000000" pitchFamily="18" charset="-128"/>
              </a:rPr>
              <a:t>日</a:t>
            </a:r>
            <a:endParaRPr kumimoji="1" lang="ja-JP" altLang="en-US" sz="2800" dirty="0">
              <a:latin typeface="UD デジタル 教科書体 NP" panose="02020400000000000000" pitchFamily="18" charset="-128"/>
              <a:ea typeface="UD デジタル 教科書体 NP" panose="02020400000000000000" pitchFamily="18" charset="-128"/>
            </a:endParaRPr>
          </a:p>
        </p:txBody>
      </p:sp>
      <p:sp>
        <p:nvSpPr>
          <p:cNvPr id="3" name="テキスト ボックス 2">
            <a:extLst>
              <a:ext uri="{FF2B5EF4-FFF2-40B4-BE49-F238E27FC236}">
                <a16:creationId xmlns:a16="http://schemas.microsoft.com/office/drawing/2014/main" id="{99EB36CF-0FD1-32DF-825E-A238EFEB43DB}"/>
              </a:ext>
            </a:extLst>
          </p:cNvPr>
          <p:cNvSpPr txBox="1"/>
          <p:nvPr/>
        </p:nvSpPr>
        <p:spPr>
          <a:xfrm>
            <a:off x="834438" y="5589240"/>
            <a:ext cx="6122189" cy="830997"/>
          </a:xfrm>
          <a:prstGeom prst="rect">
            <a:avLst/>
          </a:prstGeom>
          <a:noFill/>
          <a:ln>
            <a:solidFill>
              <a:schemeClr val="accent1"/>
            </a:solidFill>
          </a:ln>
        </p:spPr>
        <p:txBody>
          <a:bodyPr wrap="none" rtlCol="0">
            <a:spAutoFit/>
          </a:bodyPr>
          <a:lstStyle/>
          <a:p>
            <a:r>
              <a:rPr lang="ja-JP" altLang="en-US" sz="2400" dirty="0">
                <a:latin typeface="UD デジタル 教科書体 NP" panose="02020400000000000000" pitchFamily="18" charset="-128"/>
                <a:ea typeface="UD デジタル 教科書体 NP" panose="02020400000000000000" pitchFamily="18" charset="-128"/>
              </a:rPr>
              <a:t>判例研究：ジュリスト</a:t>
            </a:r>
            <a:r>
              <a:rPr lang="en-US" altLang="ja-JP" sz="2400" dirty="0">
                <a:latin typeface="UD デジタル 教科書体 NP" panose="02020400000000000000" pitchFamily="18" charset="-128"/>
                <a:ea typeface="UD デジタル 教科書体 NP" panose="02020400000000000000" pitchFamily="18" charset="-128"/>
              </a:rPr>
              <a:t>2025</a:t>
            </a:r>
            <a:r>
              <a:rPr lang="ja-JP" altLang="en-US" sz="2400" dirty="0">
                <a:latin typeface="UD デジタル 教科書体 NP" panose="02020400000000000000" pitchFamily="18" charset="-128"/>
                <a:ea typeface="UD デジタル 教科書体 NP" panose="02020400000000000000" pitchFamily="18" charset="-128"/>
              </a:rPr>
              <a:t>年</a:t>
            </a:r>
            <a:r>
              <a:rPr lang="en-US" altLang="ja-JP" sz="2400" dirty="0">
                <a:latin typeface="UD デジタル 教科書体 NP" panose="02020400000000000000" pitchFamily="18" charset="-128"/>
                <a:ea typeface="UD デジタル 教科書体 NP" panose="02020400000000000000" pitchFamily="18" charset="-128"/>
              </a:rPr>
              <a:t>8</a:t>
            </a:r>
            <a:r>
              <a:rPr lang="ja-JP" altLang="en-US" sz="2400" dirty="0">
                <a:latin typeface="UD デジタル 教科書体 NP" panose="02020400000000000000" pitchFamily="18" charset="-128"/>
                <a:ea typeface="UD デジタル 教科書体 NP" panose="02020400000000000000" pitchFamily="18" charset="-128"/>
              </a:rPr>
              <a:t>月号</a:t>
            </a:r>
            <a:r>
              <a:rPr lang="en-US" altLang="ja-JP" sz="2400" dirty="0">
                <a:latin typeface="UD デジタル 教科書体 NP" panose="02020400000000000000" pitchFamily="18" charset="-128"/>
                <a:ea typeface="UD デジタル 教科書体 NP" panose="02020400000000000000" pitchFamily="18" charset="-128"/>
              </a:rPr>
              <a:t>133</a:t>
            </a:r>
            <a:r>
              <a:rPr lang="ja-JP" altLang="en-US" sz="2400" dirty="0">
                <a:latin typeface="UD デジタル 教科書体 NP" panose="02020400000000000000" pitchFamily="18" charset="-128"/>
                <a:ea typeface="UD デジタル 教科書体 NP" panose="02020400000000000000" pitchFamily="18" charset="-128"/>
              </a:rPr>
              <a:t>頁</a:t>
            </a:r>
            <a:endParaRPr lang="en-US" altLang="ja-JP" sz="2400" dirty="0">
              <a:latin typeface="UD デジタル 教科書体 NP" panose="02020400000000000000" pitchFamily="18" charset="-128"/>
              <a:ea typeface="UD デジタル 教科書体 NP" panose="02020400000000000000" pitchFamily="18" charset="-128"/>
            </a:endParaRPr>
          </a:p>
          <a:p>
            <a:r>
              <a:rPr kumimoji="1" lang="ja-JP" altLang="en-US" sz="2400" dirty="0">
                <a:latin typeface="UD デジタル 教科書体 NP" panose="02020400000000000000" pitchFamily="18" charset="-128"/>
                <a:ea typeface="UD デジタル 教科書体 NP" panose="02020400000000000000" pitchFamily="18" charset="-128"/>
              </a:rPr>
              <a:t>　</a:t>
            </a:r>
            <a:r>
              <a:rPr lang="ja-JP" altLang="en-US" sz="2400" dirty="0">
                <a:latin typeface="UD デジタル 教科書体 NP" panose="02020400000000000000" pitchFamily="18" charset="-128"/>
                <a:ea typeface="UD デジタル 教科書体 NP" panose="02020400000000000000" pitchFamily="18" charset="-128"/>
              </a:rPr>
              <a:t>蔡 璧竹</a:t>
            </a:r>
            <a:r>
              <a:rPr lang="ja-JP" altLang="en-US" sz="1000" dirty="0">
                <a:latin typeface="UD デジタル 教科書体 NP" panose="02020400000000000000" pitchFamily="18" charset="-128"/>
                <a:ea typeface="UD デジタル 教科書体 NP" panose="02020400000000000000" pitchFamily="18" charset="-128"/>
              </a:rPr>
              <a:t>（サイ　ビチュウ）</a:t>
            </a:r>
            <a:endParaRPr kumimoji="1" lang="ja-JP" altLang="en-US" sz="1000" dirty="0">
              <a:latin typeface="UD デジタル 教科書体 NP" panose="02020400000000000000" pitchFamily="18" charset="-128"/>
              <a:ea typeface="UD デジタル 教科書体 NP" panose="02020400000000000000" pitchFamily="18" charset="-128"/>
            </a:endParaRPr>
          </a:p>
        </p:txBody>
      </p:sp>
    </p:spTree>
    <p:extLst>
      <p:ext uri="{BB962C8B-B14F-4D97-AF65-F5344CB8AC3E}">
        <p14:creationId xmlns:p14="http://schemas.microsoft.com/office/powerpoint/2010/main" val="34298898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F0E5D27-2447-F1FB-7949-E7365708B189}"/>
              </a:ext>
            </a:extLst>
          </p:cNvPr>
          <p:cNvSpPr>
            <a:spLocks noGrp="1"/>
          </p:cNvSpPr>
          <p:nvPr>
            <p:ph type="sldNum" sz="quarter" idx="12"/>
          </p:nvPr>
        </p:nvSpPr>
        <p:spPr/>
        <p:txBody>
          <a:bodyPr/>
          <a:lstStyle/>
          <a:p>
            <a:fld id="{46D0DC6E-7F0F-4770-9A5B-5FA6DC4EB702}" type="slidenum">
              <a:rPr kumimoji="1" lang="ja-JP" altLang="en-US" smtClean="0"/>
              <a:t>20</a:t>
            </a:fld>
            <a:endParaRPr kumimoji="1" lang="ja-JP" altLang="en-US"/>
          </a:p>
        </p:txBody>
      </p:sp>
      <p:sp>
        <p:nvSpPr>
          <p:cNvPr id="3" name="テキスト ボックス 2">
            <a:extLst>
              <a:ext uri="{FF2B5EF4-FFF2-40B4-BE49-F238E27FC236}">
                <a16:creationId xmlns:a16="http://schemas.microsoft.com/office/drawing/2014/main" id="{72A7AE1F-6DF3-22B8-522C-8EBF388EC9F1}"/>
              </a:ext>
            </a:extLst>
          </p:cNvPr>
          <p:cNvSpPr txBox="1"/>
          <p:nvPr/>
        </p:nvSpPr>
        <p:spPr>
          <a:xfrm>
            <a:off x="1331640" y="136524"/>
            <a:ext cx="7007046" cy="523220"/>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none" rtlCol="0">
            <a:spAutoFit/>
          </a:bodyPr>
          <a:lstStyle/>
          <a:p>
            <a:r>
              <a:rPr kumimoji="1" lang="ja-JP" altLang="en-US" sz="2800" dirty="0">
                <a:latin typeface="UD デジタル 教科書体 NP-R" panose="02020400000000000000" pitchFamily="18" charset="-128"/>
                <a:ea typeface="UD デジタル 教科書体 NP-R" panose="02020400000000000000" pitchFamily="18" charset="-128"/>
              </a:rPr>
              <a:t>その後の原告の状況（奥様からの後日談）</a:t>
            </a:r>
          </a:p>
        </p:txBody>
      </p:sp>
      <p:sp>
        <p:nvSpPr>
          <p:cNvPr id="5" name="テキスト ボックス 4">
            <a:extLst>
              <a:ext uri="{FF2B5EF4-FFF2-40B4-BE49-F238E27FC236}">
                <a16:creationId xmlns:a16="http://schemas.microsoft.com/office/drawing/2014/main" id="{01130A4F-FDC2-2937-F3FC-77C6A9F4F065}"/>
              </a:ext>
            </a:extLst>
          </p:cNvPr>
          <p:cNvSpPr txBox="1"/>
          <p:nvPr/>
        </p:nvSpPr>
        <p:spPr>
          <a:xfrm>
            <a:off x="143508" y="987624"/>
            <a:ext cx="8856984" cy="5232202"/>
          </a:xfrm>
          <a:prstGeom prst="rect">
            <a:avLst/>
          </a:prstGeom>
          <a:noFill/>
        </p:spPr>
        <p:txBody>
          <a:bodyPr wrap="square">
            <a:spAutoFit/>
          </a:bodyPr>
          <a:lstStyle/>
          <a:p>
            <a:pPr algn="just"/>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令和</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6</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年</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5</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月</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呼吸困難</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救急搬送されその日のうちに気管切開</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7</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月</a:t>
            </a:r>
            <a:r>
              <a:rPr lang="ja-JP" altLang="en-US" dirty="0">
                <a:latin typeface="游ゴシック" panose="020B0400000000000000" pitchFamily="50" charset="-128"/>
                <a:ea typeface="UD デジタル 教科書体 NP-R" panose="02020400000000000000" pitchFamily="18" charset="-128"/>
                <a:cs typeface="ＭＳ Ｐゴシック" panose="020B0600070205080204" pitchFamily="50" charset="-128"/>
              </a:rPr>
              <a:t>上旬</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退院</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松戸市</a:t>
            </a:r>
            <a:r>
              <a:rPr lang="ja-JP" altLang="en-US" dirty="0">
                <a:latin typeface="游ゴシック" panose="020B0400000000000000" pitchFamily="50" charset="-128"/>
                <a:ea typeface="UD デジタル 教科書体 NP-R" panose="02020400000000000000" pitchFamily="18" charset="-128"/>
                <a:cs typeface="ＭＳ Ｐゴシック" panose="020B0600070205080204" pitchFamily="50" charset="-128"/>
              </a:rPr>
              <a:t>の</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行政担当者が病院まで本人の状況を確認しに来てくれるなど</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判決後、姿勢が</a:t>
            </a:r>
            <a:r>
              <a:rPr lang="en-US" altLang="ja-JP" sz="1800" dirty="0">
                <a:effectLst/>
                <a:latin typeface="UD デジタル 教科書体 NP-R" panose="02020400000000000000" pitchFamily="18" charset="-128"/>
                <a:ea typeface="UD デジタル 教科書体 NP-R" panose="02020400000000000000" pitchFamily="18" charset="-128"/>
                <a:cs typeface="ＭＳ Ｐゴシック" panose="020B0600070205080204" pitchFamily="50" charset="-128"/>
              </a:rPr>
              <a:t>180</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度変わった。</a:t>
            </a:r>
            <a:endPar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endParaRPr>
          </a:p>
          <a:p>
            <a:pPr algn="just"/>
            <a:r>
              <a:rPr lang="ja-JP" altLang="en-US" dirty="0">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寄り添う姿勢になったと感じる。</a:t>
            </a:r>
            <a:endPar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endParaRPr>
          </a:p>
          <a:p>
            <a:pPr algn="just"/>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r>
              <a:rPr lang="ja-JP" altLang="en-US"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気管切開前の状況を前提に</a:t>
            </a:r>
            <a:endPar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endParaRPr>
          </a:p>
          <a:p>
            <a:pPr algn="just"/>
            <a:r>
              <a:rPr lang="ja-JP" altLang="en-US" dirty="0">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月</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40</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時間増量</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月</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736</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時間の重度訪問介護</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となった。</a:t>
            </a:r>
            <a:endParaRPr lang="en-US" altLang="ja-JP" dirty="0">
              <a:latin typeface="游ゴシック" panose="020B0400000000000000" pitchFamily="50" charset="-128"/>
              <a:ea typeface="UD デジタル 教科書体 NP-R" panose="02020400000000000000" pitchFamily="18" charset="-128"/>
              <a:cs typeface="ＭＳ Ｐゴシック" panose="020B0600070205080204" pitchFamily="50" charset="-128"/>
            </a:endParaRPr>
          </a:p>
          <a:p>
            <a:pPr algn="just"/>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介護保険ヘルパー</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1</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日</a:t>
            </a:r>
            <a:r>
              <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1</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時間</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があるので</a:t>
            </a:r>
            <a:endParaRPr lang="en-US"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endParaRPr>
          </a:p>
          <a:p>
            <a:pPr algn="just"/>
            <a:r>
              <a:rPr lang="ja-JP" altLang="en-US" dirty="0">
                <a:solidFill>
                  <a:srgbClr val="FF0000"/>
                </a:solidFill>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ヘルパー介護が</a:t>
            </a:r>
            <a:r>
              <a:rPr lang="en-US"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1</a:t>
            </a:r>
            <a:r>
              <a:rPr lang="ja-JP"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日</a:t>
            </a:r>
            <a:r>
              <a:rPr lang="en-US"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24</a:t>
            </a:r>
            <a:r>
              <a:rPr lang="ja-JP"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時間</a:t>
            </a:r>
            <a:r>
              <a:rPr lang="ja-JP" altLang="en-US"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体制が確保された。</a:t>
            </a:r>
            <a:r>
              <a:rPr lang="en-US" altLang="ja-JP" sz="1800" dirty="0">
                <a:solidFill>
                  <a:srgbClr val="FF0000"/>
                </a:solidFill>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solidFill>
                <a:srgbClr val="FF0000"/>
              </a:solidFill>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en-US"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11</a:t>
            </a:r>
            <a:r>
              <a:rPr lang="ja-JP"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月以降</a:t>
            </a:r>
            <a:r>
              <a:rPr lang="ja-JP" altLang="en-US"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気管切開を前提に</a:t>
            </a:r>
            <a:r>
              <a:rPr lang="ja-JP" altLang="ja-JP" sz="1800" dirty="0">
                <a:solidFill>
                  <a:srgbClr val="FF0000"/>
                </a:solidFill>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更なる時間増を検討</a:t>
            </a:r>
            <a:r>
              <a:rPr lang="ja-JP" altLang="en-US" dirty="0">
                <a:solidFill>
                  <a:srgbClr val="FF0000"/>
                </a:solidFill>
                <a:latin typeface="游ゴシック" panose="020B0400000000000000" pitchFamily="50" charset="-128"/>
                <a:ea typeface="UD デジタル 教科書体 NP-R" panose="02020400000000000000" pitchFamily="18" charset="-128"/>
                <a:cs typeface="ＭＳ Ｐゴシック" panose="020B0600070205080204" pitchFamily="50" charset="-128"/>
              </a:rPr>
              <a:t>する</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と言ってくれている。</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p>
          <a:p>
            <a:pPr algn="just"/>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妻は随分精神的に楽になり、子どもの状態がイライラしていたのが改善された。</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marL="265113" indent="-265113" algn="just"/>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r>
              <a:rPr lang="ja-JP" altLang="en-US"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今</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思えば母親の精神状態が悪いと子どもに連動し、子どもも不安で不安定だっ</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たことがよくわかる。</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今は、家族みんな安心して暮らせるようになりました。</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ただ、夫は、気管切開で声を失い、その点の精神的なショックはあります。</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コミュニケーション方法が視線入力は</a:t>
            </a:r>
            <a:r>
              <a:rPr lang="ja-JP" altLang="en-US"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うまく</a:t>
            </a:r>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いかないので、</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a:p>
            <a:pPr algn="just"/>
            <a:r>
              <a:rPr lang="ja-JP" altLang="ja-JP" sz="1800" dirty="0">
                <a:effectLst/>
                <a:latin typeface="游ゴシック" panose="020B0400000000000000" pitchFamily="50" charset="-128"/>
                <a:ea typeface="UD デジタル 教科書体 NP-R" panose="02020400000000000000" pitchFamily="18" charset="-128"/>
                <a:cs typeface="ＭＳ Ｐゴシック" panose="020B0600070205080204" pitchFamily="50" charset="-128"/>
              </a:rPr>
              <a:t>　　　他の方法なども支援者とともに考えていきたい。</a:t>
            </a:r>
            <a:r>
              <a:rPr lang="en-US" altLang="ja-JP" sz="1800" dirty="0">
                <a:effectLst/>
                <a:latin typeface="UD デジタル 教科書体 NP-R" panose="02020400000000000000" pitchFamily="18" charset="-128"/>
                <a:ea typeface="游ゴシック" panose="020B0400000000000000" pitchFamily="50" charset="-128"/>
                <a:cs typeface="ＭＳ Ｐゴシック" panose="020B0600070205080204" pitchFamily="50" charset="-128"/>
              </a:rPr>
              <a:t> </a:t>
            </a:r>
            <a:endParaRPr lang="ja-JP" altLang="ja-JP" sz="1400" dirty="0">
              <a:effectLst/>
              <a:latin typeface="游ゴシック" panose="020B0400000000000000" pitchFamily="50" charset="-128"/>
              <a:ea typeface="游ゴシック" panose="020B0400000000000000" pitchFamily="50" charset="-128"/>
              <a:cs typeface="ＭＳ Ｐゴシック" panose="020B0600070205080204" pitchFamily="50" charset="-128"/>
            </a:endParaRPr>
          </a:p>
        </p:txBody>
      </p:sp>
    </p:spTree>
    <p:extLst>
      <p:ext uri="{BB962C8B-B14F-4D97-AF65-F5344CB8AC3E}">
        <p14:creationId xmlns:p14="http://schemas.microsoft.com/office/powerpoint/2010/main" val="1293825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2A2272-2F91-9D79-3D2A-43CD88A8ED49}"/>
              </a:ext>
            </a:extLst>
          </p:cNvPr>
          <p:cNvSpPr>
            <a:spLocks noGrp="1"/>
          </p:cNvSpPr>
          <p:nvPr>
            <p:ph type="sldNum" sz="quarter" idx="12"/>
          </p:nvPr>
        </p:nvSpPr>
        <p:spPr/>
        <p:txBody>
          <a:bodyPr/>
          <a:lstStyle/>
          <a:p>
            <a:fld id="{46D0DC6E-7F0F-4770-9A5B-5FA6DC4EB702}" type="slidenum">
              <a:rPr kumimoji="1" lang="ja-JP" altLang="en-US" smtClean="0"/>
              <a:t>21</a:t>
            </a:fld>
            <a:endParaRPr kumimoji="1" lang="ja-JP" altLang="en-US"/>
          </a:p>
        </p:txBody>
      </p:sp>
      <p:sp>
        <p:nvSpPr>
          <p:cNvPr id="3" name="テキスト ボックス 2">
            <a:extLst>
              <a:ext uri="{FF2B5EF4-FFF2-40B4-BE49-F238E27FC236}">
                <a16:creationId xmlns:a16="http://schemas.microsoft.com/office/drawing/2014/main" id="{EB6DD9BE-4288-E9ED-98DB-4268C8AC97E9}"/>
              </a:ext>
            </a:extLst>
          </p:cNvPr>
          <p:cNvSpPr txBox="1"/>
          <p:nvPr/>
        </p:nvSpPr>
        <p:spPr>
          <a:xfrm>
            <a:off x="1065558" y="136524"/>
            <a:ext cx="6696744" cy="830997"/>
          </a:xfrm>
          <a:prstGeom prst="rect">
            <a:avLst/>
          </a:prstGeom>
          <a:noFill/>
          <a:ln>
            <a:solidFill>
              <a:schemeClr val="accent1"/>
            </a:solidFill>
          </a:ln>
        </p:spPr>
        <p:txBody>
          <a:bodyPr wrap="square" rtlCol="0">
            <a:spAutoFit/>
          </a:bodyPr>
          <a:lstStyle/>
          <a:p>
            <a:r>
              <a:rPr kumimoji="1" lang="ja-JP" altLang="en-US" dirty="0"/>
              <a:t>　</a:t>
            </a:r>
            <a:r>
              <a:rPr kumimoji="1" lang="ja-JP" altLang="en-US" sz="2400" dirty="0">
                <a:latin typeface="UD デジタル 教科書体 NP-R" panose="02020400000000000000" pitchFamily="18" charset="-128"/>
                <a:ea typeface="UD デジタル 教科書体 NP-R" panose="02020400000000000000" pitchFamily="18" charset="-128"/>
              </a:rPr>
              <a:t>この裁判の最中に自治体担当者はどんなことをしてきたか。</a:t>
            </a:r>
          </a:p>
        </p:txBody>
      </p:sp>
      <p:sp>
        <p:nvSpPr>
          <p:cNvPr id="5" name="テキスト ボックス 4">
            <a:extLst>
              <a:ext uri="{FF2B5EF4-FFF2-40B4-BE49-F238E27FC236}">
                <a16:creationId xmlns:a16="http://schemas.microsoft.com/office/drawing/2014/main" id="{013D2008-8FD9-1D5E-345F-0A4B693EAC80}"/>
              </a:ext>
            </a:extLst>
          </p:cNvPr>
          <p:cNvSpPr txBox="1"/>
          <p:nvPr/>
        </p:nvSpPr>
        <p:spPr>
          <a:xfrm>
            <a:off x="882569" y="1196752"/>
            <a:ext cx="7664278" cy="646331"/>
          </a:xfrm>
          <a:prstGeom prst="rect">
            <a:avLst/>
          </a:prstGeom>
          <a:noFill/>
          <a:ln>
            <a:solidFill>
              <a:schemeClr val="accent1"/>
            </a:solidFill>
          </a:ln>
        </p:spPr>
        <p:txBody>
          <a:bodyPr wrap="none" rtlCol="0">
            <a:spAutoFit/>
          </a:bodyPr>
          <a:lstStyle/>
          <a:p>
            <a:r>
              <a:rPr kumimoji="1" lang="ja-JP" altLang="en-US" dirty="0"/>
              <a:t>　</a:t>
            </a:r>
            <a:r>
              <a:rPr kumimoji="1" lang="ja-JP" altLang="en-US" dirty="0">
                <a:latin typeface="UD デジタル 教科書体 NP-R" panose="02020400000000000000" pitchFamily="18" charset="-128"/>
                <a:ea typeface="UD デジタル 教科書体 NP-R" panose="02020400000000000000" pitchFamily="18" charset="-128"/>
              </a:rPr>
              <a:t>令和</a:t>
            </a:r>
            <a:r>
              <a:rPr kumimoji="1" lang="en-US" altLang="ja-JP" dirty="0">
                <a:latin typeface="UD デジタル 教科書体 NP-R" panose="02020400000000000000" pitchFamily="18" charset="-128"/>
                <a:ea typeface="UD デジタル 教科書体 NP-R" panose="02020400000000000000" pitchFamily="18" charset="-128"/>
              </a:rPr>
              <a:t>5</a:t>
            </a:r>
            <a:r>
              <a:rPr kumimoji="1" lang="ja-JP" altLang="en-US" dirty="0">
                <a:latin typeface="UD デジタル 教科書体 NP-R" panose="02020400000000000000" pitchFamily="18" charset="-128"/>
                <a:ea typeface="UD デジタル 教科書体 NP-R" panose="02020400000000000000" pitchFamily="18" charset="-128"/>
              </a:rPr>
              <a:t>年</a:t>
            </a:r>
            <a:r>
              <a:rPr kumimoji="1" lang="en-US" altLang="ja-JP" dirty="0">
                <a:latin typeface="UD デジタル 教科書体 NP-R" panose="02020400000000000000" pitchFamily="18" charset="-128"/>
                <a:ea typeface="UD デジタル 教科書体 NP-R" panose="02020400000000000000" pitchFamily="18" charset="-128"/>
              </a:rPr>
              <a:t>5</a:t>
            </a:r>
            <a:r>
              <a:rPr kumimoji="1" lang="ja-JP" altLang="en-US" dirty="0">
                <a:latin typeface="UD デジタル 教科書体 NP-R" panose="02020400000000000000" pitchFamily="18" charset="-128"/>
                <a:ea typeface="UD デジタル 教科書体 NP-R" panose="02020400000000000000" pitchFamily="18" charset="-128"/>
              </a:rPr>
              <a:t>月</a:t>
            </a:r>
            <a:r>
              <a:rPr kumimoji="1" lang="en-US" altLang="ja-JP" dirty="0">
                <a:latin typeface="UD デジタル 教科書体 NP-R" panose="02020400000000000000" pitchFamily="18" charset="-128"/>
                <a:ea typeface="UD デジタル 教科書体 NP-R" panose="02020400000000000000" pitchFamily="18" charset="-128"/>
              </a:rPr>
              <a:t>23</a:t>
            </a:r>
            <a:r>
              <a:rPr kumimoji="1" lang="ja-JP" altLang="en-US" dirty="0">
                <a:latin typeface="UD デジタル 教科書体 NP-R" panose="02020400000000000000" pitchFamily="18" charset="-128"/>
                <a:ea typeface="UD デジタル 教科書体 NP-R" panose="02020400000000000000" pitchFamily="18" charset="-128"/>
              </a:rPr>
              <a:t>日、千葉地裁は月</a:t>
            </a:r>
            <a:r>
              <a:rPr kumimoji="1" lang="en-US" altLang="zh-TW" dirty="0">
                <a:latin typeface="UD デジタル 教科書体 NP-R" panose="02020400000000000000" pitchFamily="18" charset="-128"/>
                <a:ea typeface="UD デジタル 教科書体 NP-R" panose="02020400000000000000" pitchFamily="18" charset="-128"/>
              </a:rPr>
              <a:t>668.05</a:t>
            </a:r>
            <a:r>
              <a:rPr kumimoji="1" lang="zh-TW" altLang="en-US" dirty="0">
                <a:latin typeface="UD デジタル 教科書体 NP-R" panose="02020400000000000000" pitchFamily="18" charset="-128"/>
                <a:ea typeface="UD デジタル 教科書体 NP-R" panose="02020400000000000000" pitchFamily="18" charset="-128"/>
              </a:rPr>
              <a:t>時間（約</a:t>
            </a:r>
            <a:r>
              <a:rPr kumimoji="1" lang="en-US" altLang="zh-TW" dirty="0">
                <a:latin typeface="UD デジタル 教科書体 NP-R" panose="02020400000000000000" pitchFamily="18" charset="-128"/>
                <a:ea typeface="UD デジタル 教科書体 NP-R" panose="02020400000000000000" pitchFamily="18" charset="-128"/>
              </a:rPr>
              <a:t>21</a:t>
            </a:r>
            <a:r>
              <a:rPr kumimoji="1" lang="zh-TW" altLang="en-US" dirty="0">
                <a:latin typeface="UD デジタル 教科書体 NP-R" panose="02020400000000000000" pitchFamily="18" charset="-128"/>
                <a:ea typeface="UD デジタル 教科書体 NP-R" panose="02020400000000000000" pitchFamily="18" charset="-128"/>
              </a:rPr>
              <a:t>時間</a:t>
            </a:r>
            <a:r>
              <a:rPr kumimoji="1" lang="en-US" altLang="zh-TW" dirty="0">
                <a:latin typeface="UD デジタル 教科書体 NP-R" panose="02020400000000000000" pitchFamily="18" charset="-128"/>
                <a:ea typeface="UD デジタル 教科書体 NP-R" panose="02020400000000000000" pitchFamily="18" charset="-128"/>
              </a:rPr>
              <a:t>33</a:t>
            </a:r>
            <a:r>
              <a:rPr kumimoji="1" lang="zh-TW" altLang="en-US" dirty="0">
                <a:latin typeface="UD デジタル 教科書体 NP-R" panose="02020400000000000000" pitchFamily="18" charset="-128"/>
                <a:ea typeface="UD デジタル 教科書体 NP-R" panose="02020400000000000000" pitchFamily="18" charset="-128"/>
              </a:rPr>
              <a:t>分</a:t>
            </a:r>
            <a:r>
              <a:rPr kumimoji="1" lang="en-US" altLang="zh-TW" dirty="0">
                <a:latin typeface="UD デジタル 教科書体 NP-R" panose="02020400000000000000" pitchFamily="18" charset="-128"/>
                <a:ea typeface="UD デジタル 教科書体 NP-R" panose="02020400000000000000" pitchFamily="18" charset="-128"/>
              </a:rPr>
              <a:t>/</a:t>
            </a:r>
            <a:r>
              <a:rPr kumimoji="1" lang="zh-TW" altLang="en-US" dirty="0">
                <a:latin typeface="UD デジタル 教科書体 NP-R" panose="02020400000000000000" pitchFamily="18" charset="-128"/>
                <a:ea typeface="UD デジタル 教科書体 NP-R" panose="02020400000000000000" pitchFamily="18" charset="-128"/>
              </a:rPr>
              <a:t>日）</a:t>
            </a:r>
            <a:r>
              <a:rPr kumimoji="1" lang="ja-JP" altLang="en-US" dirty="0">
                <a:latin typeface="UD デジタル 教科書体 NP-R" panose="02020400000000000000" pitchFamily="18" charset="-128"/>
                <a:ea typeface="UD デジタル 教科書体 NP-R" panose="02020400000000000000" pitchFamily="18" charset="-128"/>
              </a:rPr>
              <a:t>の</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仮の義務付け命令を下した。</a:t>
            </a:r>
          </a:p>
        </p:txBody>
      </p:sp>
      <p:sp>
        <p:nvSpPr>
          <p:cNvPr id="6" name="テキスト ボックス 5">
            <a:extLst>
              <a:ext uri="{FF2B5EF4-FFF2-40B4-BE49-F238E27FC236}">
                <a16:creationId xmlns:a16="http://schemas.microsoft.com/office/drawing/2014/main" id="{E9D30E6C-576D-53AB-72AE-D0AEB7E412BD}"/>
              </a:ext>
            </a:extLst>
          </p:cNvPr>
          <p:cNvSpPr txBox="1"/>
          <p:nvPr/>
        </p:nvSpPr>
        <p:spPr>
          <a:xfrm>
            <a:off x="882569" y="2006112"/>
            <a:ext cx="6338595" cy="369332"/>
          </a:xfrm>
          <a:prstGeom prst="rect">
            <a:avLst/>
          </a:prstGeom>
          <a:noFill/>
          <a:ln>
            <a:solidFill>
              <a:schemeClr val="accent1"/>
            </a:solidFill>
          </a:ln>
        </p:spPr>
        <p:txBody>
          <a:bodyPr wrap="non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原告代理人が市に、</a:t>
            </a:r>
            <a:r>
              <a:rPr kumimoji="1" lang="en-US" altLang="ja-JP" dirty="0">
                <a:latin typeface="UD デジタル 教科書体 NP-R" panose="02020400000000000000" pitchFamily="18" charset="-128"/>
                <a:ea typeface="UD デジタル 教科書体 NP-R" panose="02020400000000000000" pitchFamily="18" charset="-128"/>
              </a:rPr>
              <a:t>6</a:t>
            </a:r>
            <a:r>
              <a:rPr kumimoji="1" lang="ja-JP" altLang="en-US" dirty="0">
                <a:latin typeface="UD デジタル 教科書体 NP-R" panose="02020400000000000000" pitchFamily="18" charset="-128"/>
                <a:ea typeface="UD デジタル 教科書体 NP-R" panose="02020400000000000000" pitchFamily="18" charset="-128"/>
              </a:rPr>
              <a:t>月以降の処分について問い合わせた。</a:t>
            </a:r>
          </a:p>
        </p:txBody>
      </p:sp>
      <p:sp>
        <p:nvSpPr>
          <p:cNvPr id="7" name="テキスト ボックス 6">
            <a:extLst>
              <a:ext uri="{FF2B5EF4-FFF2-40B4-BE49-F238E27FC236}">
                <a16:creationId xmlns:a16="http://schemas.microsoft.com/office/drawing/2014/main" id="{5D1A1F68-E116-9505-2FA5-A8D7C46531C2}"/>
              </a:ext>
            </a:extLst>
          </p:cNvPr>
          <p:cNvSpPr txBox="1"/>
          <p:nvPr/>
        </p:nvSpPr>
        <p:spPr>
          <a:xfrm>
            <a:off x="737497" y="2544044"/>
            <a:ext cx="7954422" cy="3139321"/>
          </a:xfrm>
          <a:prstGeom prst="rect">
            <a:avLst/>
          </a:prstGeom>
          <a:noFill/>
          <a:ln>
            <a:solidFill>
              <a:schemeClr val="accent1"/>
            </a:solidFill>
          </a:ln>
        </p:spPr>
        <p:txBody>
          <a:bodyPr wrap="non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　市の担当者は</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a:t>
            </a:r>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「令和</a:t>
            </a:r>
            <a:r>
              <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rPr>
              <a:t>5</a:t>
            </a:r>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年</a:t>
            </a:r>
            <a:r>
              <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rPr>
              <a:t>4</a:t>
            </a:r>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月に奥様から申請を受けて、従前の支給時間のままで</a:t>
            </a:r>
            <a:endPar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endParaRPr>
          </a:p>
          <a:p>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良いという意思を確認済みのため、</a:t>
            </a:r>
            <a:endPar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endParaRPr>
          </a:p>
          <a:p>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　既に</a:t>
            </a:r>
            <a:r>
              <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rPr>
              <a:t>5</a:t>
            </a:r>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月</a:t>
            </a:r>
            <a:r>
              <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rPr>
              <a:t>19</a:t>
            </a:r>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日付で従前の時間数の支給決定を</a:t>
            </a:r>
            <a:endParaRPr kumimoji="1" lang="en-US" altLang="ja-JP" dirty="0">
              <a:solidFill>
                <a:srgbClr val="FF0000"/>
              </a:solidFill>
              <a:latin typeface="UD デジタル 教科書体 NP-R" panose="02020400000000000000" pitchFamily="18" charset="-128"/>
              <a:ea typeface="UD デジタル 教科書体 NP-R" panose="02020400000000000000" pitchFamily="18" charset="-128"/>
            </a:endParaRPr>
          </a:p>
          <a:p>
            <a:r>
              <a:rPr kumimoji="1" lang="ja-JP" altLang="en-US" dirty="0">
                <a:solidFill>
                  <a:srgbClr val="FF0000"/>
                </a:solidFill>
                <a:latin typeface="UD デジタル 教科書体 NP-R" panose="02020400000000000000" pitchFamily="18" charset="-128"/>
                <a:ea typeface="UD デジタル 教科書体 NP-R" panose="02020400000000000000" pitchFamily="18" charset="-128"/>
              </a:rPr>
              <a:t>　本人宅に送付済みです。もうどうにもなりませんよ。」</a:t>
            </a:r>
          </a:p>
          <a:p>
            <a:r>
              <a:rPr kumimoji="1" lang="ja-JP" altLang="en-US" dirty="0">
                <a:latin typeface="UD デジタル 教科書体 NP-R" panose="02020400000000000000" pitchFamily="18" charset="-128"/>
                <a:ea typeface="UD デジタル 教科書体 NP-R" panose="02020400000000000000" pitchFamily="18" charset="-128"/>
              </a:rPr>
              <a:t>　との説明だった。</a:t>
            </a:r>
            <a:endParaRPr kumimoji="1" lang="en-US" altLang="ja-JP" dirty="0">
              <a:latin typeface="UD デジタル 教科書体 NP-R" panose="02020400000000000000" pitchFamily="18" charset="-128"/>
              <a:ea typeface="UD デジタル 教科書体 NP-R" panose="02020400000000000000" pitchFamily="18" charset="-128"/>
            </a:endParaRPr>
          </a:p>
          <a:p>
            <a:endParaRPr kumimoji="1" lang="ja-JP" altLang="en-US"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原告代理人はこれには驚愕した。</a:t>
            </a:r>
          </a:p>
          <a:p>
            <a:r>
              <a:rPr kumimoji="1" lang="ja-JP" altLang="en-US" dirty="0">
                <a:latin typeface="UD デジタル 教科書体 NP-R" panose="02020400000000000000" pitchFamily="18" charset="-128"/>
                <a:ea typeface="UD デジタル 教科書体 NP-R" panose="02020400000000000000" pitchFamily="18" charset="-128"/>
              </a:rPr>
              <a:t>　原告代理人が原告妻に確認すると</a:t>
            </a:r>
          </a:p>
          <a:p>
            <a:r>
              <a:rPr kumimoji="1" lang="ja-JP" altLang="en-US" dirty="0">
                <a:latin typeface="UD デジタル 教科書体 NP-R" panose="02020400000000000000" pitchFamily="18" charset="-128"/>
                <a:ea typeface="UD デジタル 教科書体 NP-R" panose="02020400000000000000" pitchFamily="18" charset="-128"/>
              </a:rPr>
              <a:t>　「全部ウソ！</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a:t>
            </a:r>
            <a:r>
              <a:rPr kumimoji="1" lang="en-US" altLang="ja-JP" dirty="0">
                <a:latin typeface="UD デジタル 教科書体 NP-R" panose="02020400000000000000" pitchFamily="18" charset="-128"/>
                <a:ea typeface="UD デジタル 教科書体 NP-R" panose="02020400000000000000" pitchFamily="18" charset="-128"/>
              </a:rPr>
              <a:t>4</a:t>
            </a:r>
            <a:r>
              <a:rPr kumimoji="1" lang="ja-JP" altLang="en-US" dirty="0">
                <a:latin typeface="UD デジタル 教科書体 NP-R" panose="02020400000000000000" pitchFamily="18" charset="-128"/>
                <a:ea typeface="UD デジタル 教科書体 NP-R" panose="02020400000000000000" pitchFamily="18" charset="-128"/>
              </a:rPr>
              <a:t>月の申請はグループホームの利用申請のために書いた書類のつもり」</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40779686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BED3098-C107-47C4-7A98-348A5E853E22}"/>
              </a:ext>
            </a:extLst>
          </p:cNvPr>
          <p:cNvSpPr>
            <a:spLocks noGrp="1"/>
          </p:cNvSpPr>
          <p:nvPr>
            <p:ph type="sldNum" sz="quarter" idx="12"/>
          </p:nvPr>
        </p:nvSpPr>
        <p:spPr/>
        <p:txBody>
          <a:bodyPr/>
          <a:lstStyle/>
          <a:p>
            <a:fld id="{46D0DC6E-7F0F-4770-9A5B-5FA6DC4EB702}" type="slidenum">
              <a:rPr kumimoji="1" lang="ja-JP" altLang="en-US" smtClean="0"/>
              <a:t>22</a:t>
            </a:fld>
            <a:endParaRPr kumimoji="1" lang="ja-JP" altLang="en-US"/>
          </a:p>
        </p:txBody>
      </p:sp>
      <p:sp>
        <p:nvSpPr>
          <p:cNvPr id="4" name="テキスト ボックス 3">
            <a:extLst>
              <a:ext uri="{FF2B5EF4-FFF2-40B4-BE49-F238E27FC236}">
                <a16:creationId xmlns:a16="http://schemas.microsoft.com/office/drawing/2014/main" id="{1652E6A4-6CF4-DB73-F1DE-B6DCDC280B59}"/>
              </a:ext>
            </a:extLst>
          </p:cNvPr>
          <p:cNvSpPr txBox="1"/>
          <p:nvPr/>
        </p:nvSpPr>
        <p:spPr>
          <a:xfrm>
            <a:off x="477888" y="1012954"/>
            <a:ext cx="8208912" cy="4832092"/>
          </a:xfrm>
          <a:prstGeom prst="rect">
            <a:avLst/>
          </a:prstGeom>
          <a:noFill/>
          <a:ln>
            <a:solidFill>
              <a:schemeClr val="accent1"/>
            </a:solidFill>
          </a:ln>
        </p:spPr>
        <p:txBody>
          <a:bodyPr wrap="square">
            <a:spAutoFit/>
          </a:bodyPr>
          <a:lstStyle/>
          <a:p>
            <a:pPr marL="306070" indent="-306070" algn="just"/>
            <a:r>
              <a:rPr lang="ja-JP" altLang="en-US" sz="1800" b="1" kern="100" dirty="0">
                <a:effectLst/>
                <a:latin typeface="ＭＳ 明朝" panose="02020609040205080304" pitchFamily="17" charset="-128"/>
                <a:ea typeface="ＭＳ ゴシック" panose="020B0609070205080204" pitchFamily="49" charset="-128"/>
                <a:cs typeface="Times New Roman" panose="02020603050405020304" pitchFamily="18" charset="0"/>
              </a:rPr>
              <a:t>　　</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a:t>
            </a:r>
            <a:r>
              <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年</a:t>
            </a:r>
            <a:r>
              <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4</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日付申請書（乙</a:t>
            </a:r>
            <a:r>
              <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）の不自然さ</a:t>
            </a: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原告代理人はこの申請書を仮の義務付け事件の東京高裁の抗告審において被告（抗告人）が疎乙第</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11</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号証として提出したことから、その写しを令和</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年</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7</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6</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日に裁判所から送付を受けて初めて見た。</a:t>
            </a:r>
            <a:endPar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明らかに不自然なのは</a:t>
            </a:r>
            <a:endPar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「申請に係る具体的内容</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欄</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90170" indent="-306070" algn="just"/>
            <a:r>
              <a:rPr lang="ja-JP" altLang="en-US" sz="2800"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1"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「前回の内容と同じでよい」</a:t>
            </a:r>
            <a:r>
              <a:rPr lang="ja-JP"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a:t>
            </a:r>
            <a:endParaRPr lang="ja-JP" altLang="ja-JP" sz="2800" b="1"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88900" indent="-304800" algn="just"/>
            <a:r>
              <a:rPr lang="ja-JP"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1" u="sng"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手書きではなく、そこだけ印字されていること</a:t>
            </a:r>
            <a:r>
              <a:rPr lang="ja-JP" altLang="ja-JP" sz="2800" b="0" u="sng"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である。</a:t>
            </a:r>
            <a:endParaRPr lang="ja-JP" altLang="ja-JP" sz="2800" b="1" u="sng"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837243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FD0573C-F412-6802-266F-FFF8453B93AB}"/>
              </a:ext>
            </a:extLst>
          </p:cNvPr>
          <p:cNvSpPr>
            <a:spLocks noGrp="1"/>
          </p:cNvSpPr>
          <p:nvPr>
            <p:ph type="sldNum" sz="quarter" idx="12"/>
          </p:nvPr>
        </p:nvSpPr>
        <p:spPr/>
        <p:txBody>
          <a:bodyPr/>
          <a:lstStyle/>
          <a:p>
            <a:fld id="{46D0DC6E-7F0F-4770-9A5B-5FA6DC4EB702}" type="slidenum">
              <a:rPr kumimoji="1" lang="ja-JP" altLang="en-US" smtClean="0"/>
              <a:t>23</a:t>
            </a:fld>
            <a:endParaRPr kumimoji="1" lang="ja-JP" altLang="en-US"/>
          </a:p>
        </p:txBody>
      </p:sp>
      <p:sp>
        <p:nvSpPr>
          <p:cNvPr id="4" name="テキスト ボックス 3">
            <a:extLst>
              <a:ext uri="{FF2B5EF4-FFF2-40B4-BE49-F238E27FC236}">
                <a16:creationId xmlns:a16="http://schemas.microsoft.com/office/drawing/2014/main" id="{CB66C51C-7C1A-50D7-6484-E6A5D31331C6}"/>
              </a:ext>
            </a:extLst>
          </p:cNvPr>
          <p:cNvSpPr txBox="1"/>
          <p:nvPr/>
        </p:nvSpPr>
        <p:spPr>
          <a:xfrm>
            <a:off x="197260" y="136524"/>
            <a:ext cx="8749480" cy="6555641"/>
          </a:xfrm>
          <a:prstGeom prst="rect">
            <a:avLst/>
          </a:prstGeom>
          <a:noFill/>
        </p:spPr>
        <p:txBody>
          <a:bodyPr wrap="square">
            <a:spAutoFit/>
          </a:bodyPr>
          <a:lstStyle/>
          <a:p>
            <a:pPr marL="90170" indent="-306070" algn="just"/>
            <a:r>
              <a:rPr lang="ja-JP" altLang="ja-JP" sz="1800" b="1" kern="100" dirty="0">
                <a:effectLst/>
                <a:latin typeface="ＭＳ 明朝" panose="02020609040205080304" pitchFamily="17" charset="-128"/>
                <a:ea typeface="ＭＳ ゴシック" panose="020B0609070205080204" pitchFamily="49" charset="-128"/>
                <a:cs typeface="Times New Roman" panose="02020603050405020304" pitchFamily="18" charset="0"/>
              </a:rPr>
              <a:t>　</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驚くべき卑怯な手法である。</a:t>
            </a: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申請者が前回の内容、支給量では不服であるからこそ、裁判までやっていることは自明である。</a:t>
            </a: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だから申請者の不服の意思は無かったことにするために、予め「前回の内容と同じでよい」と印字済みの申請用紙を申請者宅に送り付けて押印されて送り返させる。</a:t>
            </a: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市民の申請権を妨害しており、行政手続法に違反する違法なやり方である。　　　</a:t>
            </a:r>
          </a:p>
          <a:p>
            <a:pPr marL="90170" indent="-306070" algn="just"/>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原告と家族も紛争が続くことに疲れており、このことの違法行為を国賠請求等で</a:t>
            </a:r>
            <a:r>
              <a:rPr lang="ja-JP" altLang="en-US"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争う</a:t>
            </a:r>
            <a:r>
              <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ことを</a:t>
            </a:r>
            <a:r>
              <a:rPr lang="ja-JP" altLang="en-US"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断念したが、このような欺罔的手段で市民の権利を妨害することがないような行政規制ができないものか。</a:t>
            </a:r>
            <a:endParaRPr lang="en-US"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90170" indent="-306070" algn="just"/>
            <a:r>
              <a:rPr lang="ja-JP" altLang="en-US" sz="2800" b="1"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800" b="1"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「不当労働行為」のように「不当行政行為」を法定して、禁止行為を明確化するべきと考えている。</a:t>
            </a:r>
            <a:endParaRPr lang="en-US" altLang="ja-JP" sz="2800" b="1"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672075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6A37FA6-994A-2B19-A73D-D952C18001E7}"/>
              </a:ext>
            </a:extLst>
          </p:cNvPr>
          <p:cNvSpPr>
            <a:spLocks noGrp="1"/>
          </p:cNvSpPr>
          <p:nvPr>
            <p:ph type="sldNum" sz="quarter" idx="12"/>
          </p:nvPr>
        </p:nvSpPr>
        <p:spPr/>
        <p:txBody>
          <a:bodyPr/>
          <a:lstStyle/>
          <a:p>
            <a:fld id="{46D0DC6E-7F0F-4770-9A5B-5FA6DC4EB702}" type="slidenum">
              <a:rPr kumimoji="1" lang="ja-JP" altLang="en-US" smtClean="0"/>
              <a:t>24</a:t>
            </a:fld>
            <a:endParaRPr kumimoji="1" lang="ja-JP" altLang="en-US"/>
          </a:p>
        </p:txBody>
      </p:sp>
      <p:sp>
        <p:nvSpPr>
          <p:cNvPr id="3" name="テキスト ボックス 2">
            <a:extLst>
              <a:ext uri="{FF2B5EF4-FFF2-40B4-BE49-F238E27FC236}">
                <a16:creationId xmlns:a16="http://schemas.microsoft.com/office/drawing/2014/main" id="{53E3800D-5941-EA93-6EC3-42A4AF6CE886}"/>
              </a:ext>
            </a:extLst>
          </p:cNvPr>
          <p:cNvSpPr txBox="1"/>
          <p:nvPr/>
        </p:nvSpPr>
        <p:spPr>
          <a:xfrm>
            <a:off x="632611" y="252902"/>
            <a:ext cx="8385629" cy="461665"/>
          </a:xfrm>
          <a:prstGeom prst="rect">
            <a:avLst/>
          </a:prstGeom>
          <a:noFill/>
          <a:ln>
            <a:solidFill>
              <a:schemeClr val="accent1"/>
            </a:solidFill>
          </a:ln>
        </p:spPr>
        <p:txBody>
          <a:bodyPr wrap="none" rtlCol="0">
            <a:spAutoFit/>
          </a:bodyPr>
          <a:lstStyle/>
          <a:p>
            <a:r>
              <a:rPr kumimoji="1" lang="ja-JP" altLang="en-US" sz="2400" dirty="0">
                <a:latin typeface="UD デジタル 教科書体 NP-R" panose="02020400000000000000" pitchFamily="18" charset="-128"/>
                <a:ea typeface="UD デジタル 教科書体 NP-R" panose="02020400000000000000" pitchFamily="18" charset="-128"/>
              </a:rPr>
              <a:t>仮の義務付けは東京高裁で令和</a:t>
            </a:r>
            <a:r>
              <a:rPr kumimoji="1" lang="en-US" altLang="ja-JP" sz="2400" dirty="0">
                <a:latin typeface="UD デジタル 教科書体 NP-R" panose="02020400000000000000" pitchFamily="18" charset="-128"/>
                <a:ea typeface="UD デジタル 教科書体 NP-R" panose="02020400000000000000" pitchFamily="18" charset="-128"/>
              </a:rPr>
              <a:t>5</a:t>
            </a:r>
            <a:r>
              <a:rPr kumimoji="1" lang="ja-JP" altLang="en-US" sz="2400" dirty="0">
                <a:latin typeface="UD デジタル 教科書体 NP-R" panose="02020400000000000000" pitchFamily="18" charset="-128"/>
                <a:ea typeface="UD デジタル 教科書体 NP-R" panose="02020400000000000000" pitchFamily="18" charset="-128"/>
              </a:rPr>
              <a:t>年</a:t>
            </a:r>
            <a:r>
              <a:rPr kumimoji="1" lang="en-US" altLang="ja-JP" sz="2400" dirty="0">
                <a:latin typeface="UD デジタル 教科書体 NP-R" panose="02020400000000000000" pitchFamily="18" charset="-128"/>
                <a:ea typeface="UD デジタル 教科書体 NP-R" panose="02020400000000000000" pitchFamily="18" charset="-128"/>
              </a:rPr>
              <a:t>8</a:t>
            </a:r>
            <a:r>
              <a:rPr kumimoji="1" lang="ja-JP" altLang="en-US" sz="2400" dirty="0">
                <a:latin typeface="UD デジタル 教科書体 NP-R" panose="02020400000000000000" pitchFamily="18" charset="-128"/>
                <a:ea typeface="UD デジタル 教科書体 NP-R" panose="02020400000000000000" pitchFamily="18" charset="-128"/>
              </a:rPr>
              <a:t>月</a:t>
            </a:r>
            <a:r>
              <a:rPr kumimoji="1" lang="en-US" altLang="ja-JP" sz="2400" dirty="0">
                <a:latin typeface="UD デジタル 教科書体 NP-R" panose="02020400000000000000" pitchFamily="18" charset="-128"/>
                <a:ea typeface="UD デジタル 教科書体 NP-R" panose="02020400000000000000" pitchFamily="18" charset="-128"/>
              </a:rPr>
              <a:t>29</a:t>
            </a:r>
            <a:r>
              <a:rPr kumimoji="1" lang="ja-JP" altLang="en-US" sz="2400" dirty="0">
                <a:latin typeface="UD デジタル 教科書体 NP-R" panose="02020400000000000000" pitchFamily="18" charset="-128"/>
                <a:ea typeface="UD デジタル 教科書体 NP-R" panose="02020400000000000000" pitchFamily="18" charset="-128"/>
              </a:rPr>
              <a:t>日却下された！</a:t>
            </a:r>
          </a:p>
        </p:txBody>
      </p:sp>
      <p:sp>
        <p:nvSpPr>
          <p:cNvPr id="5" name="テキスト ボックス 4">
            <a:extLst>
              <a:ext uri="{FF2B5EF4-FFF2-40B4-BE49-F238E27FC236}">
                <a16:creationId xmlns:a16="http://schemas.microsoft.com/office/drawing/2014/main" id="{D77EB006-D5DF-6E27-9445-C6B4B9987A2A}"/>
              </a:ext>
            </a:extLst>
          </p:cNvPr>
          <p:cNvSpPr txBox="1"/>
          <p:nvPr/>
        </p:nvSpPr>
        <p:spPr>
          <a:xfrm>
            <a:off x="125760" y="1093372"/>
            <a:ext cx="8892480" cy="5262979"/>
          </a:xfrm>
          <a:prstGeom prst="rect">
            <a:avLst/>
          </a:prstGeom>
          <a:noFill/>
        </p:spPr>
        <p:txBody>
          <a:bodyPr wrap="square">
            <a:spAutoFit/>
          </a:bodyPr>
          <a:lstStyle/>
          <a:p>
            <a:pPr marL="279400" indent="-279400" algn="just"/>
            <a:r>
              <a:rPr lang="ja-JP" altLang="ja-JP" sz="1800" b="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en-US" sz="1800" b="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その理由は</a:t>
            </a:r>
            <a:r>
              <a:rPr lang="ja-JP"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「処分の支給期間は令和</a:t>
            </a:r>
            <a:r>
              <a:rPr lang="en-US"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年</a:t>
            </a:r>
            <a:r>
              <a:rPr lang="en-US"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31</a:t>
            </a:r>
            <a:r>
              <a:rPr lang="ja-JP"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日までであり、既に有効期間が経過しており、増量処分がなされなければ損害が生じるものと認められず緊急の必要があると認められない」</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というものである。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79400" indent="-279400" algn="just"/>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しかし、これは明らかに不合理な論旨である。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79400" indent="-279400" algn="just"/>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生活保護が</a:t>
            </a:r>
            <a:r>
              <a:rPr lang="en-US"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カ月、重度訪問介護等が</a:t>
            </a:r>
            <a:r>
              <a:rPr lang="en-US"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カ月などとほとんどの社会保障給付には有効期間がある。</a:t>
            </a:r>
          </a:p>
          <a:p>
            <a:pPr marL="279400" indent="-279400" algn="just"/>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このような理屈が認められるのであれば、処分庁は、違法な処分を下して、裁判所から仮の義務付け決定を受けても、とにかく即時抗告・特別上告等をして、時間を引き延ばせば、</a:t>
            </a:r>
            <a:r>
              <a:rPr lang="ja-JP" altLang="ja-JP" sz="24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いずれ審理中に有効期間は切れる</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。そうすれば行政庁百戦百勝であり、市民が勝てる余地はない。</a:t>
            </a:r>
            <a:endParaRPr lang="en-US"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79400" indent="-279400" algn="just"/>
            <a:r>
              <a:rPr lang="ja-JP" altLang="en-US" sz="240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司法救済の機能を放棄するような理屈であり、到底受け容れることはできない。</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1800" b="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endParaRPr lang="ja-JP" altLang="ja-JP" sz="18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532203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2207D2D0-BC04-96E9-893F-604BAEA0CFF5}"/>
              </a:ext>
            </a:extLst>
          </p:cNvPr>
          <p:cNvSpPr>
            <a:spLocks noGrp="1"/>
          </p:cNvSpPr>
          <p:nvPr>
            <p:ph type="sldNum" sz="quarter" idx="12"/>
          </p:nvPr>
        </p:nvSpPr>
        <p:spPr/>
        <p:txBody>
          <a:bodyPr/>
          <a:lstStyle/>
          <a:p>
            <a:fld id="{46D0DC6E-7F0F-4770-9A5B-5FA6DC4EB702}" type="slidenum">
              <a:rPr kumimoji="1" lang="ja-JP" altLang="en-US" smtClean="0"/>
              <a:t>25</a:t>
            </a:fld>
            <a:endParaRPr kumimoji="1" lang="ja-JP" altLang="en-US"/>
          </a:p>
        </p:txBody>
      </p:sp>
      <p:sp>
        <p:nvSpPr>
          <p:cNvPr id="5" name="テキスト ボックス 4">
            <a:extLst>
              <a:ext uri="{FF2B5EF4-FFF2-40B4-BE49-F238E27FC236}">
                <a16:creationId xmlns:a16="http://schemas.microsoft.com/office/drawing/2014/main" id="{97F74D33-25A9-CD3D-8F92-66C0E611FF2F}"/>
              </a:ext>
            </a:extLst>
          </p:cNvPr>
          <p:cNvSpPr txBox="1"/>
          <p:nvPr/>
        </p:nvSpPr>
        <p:spPr>
          <a:xfrm>
            <a:off x="1146453" y="476672"/>
            <a:ext cx="6340197" cy="461665"/>
          </a:xfrm>
          <a:prstGeom prst="rect">
            <a:avLst/>
          </a:prstGeom>
        </p:spPr>
        <p:style>
          <a:lnRef idx="0">
            <a:schemeClr val="accent2"/>
          </a:lnRef>
          <a:fillRef idx="3">
            <a:schemeClr val="accent2"/>
          </a:fillRef>
          <a:effectRef idx="3">
            <a:schemeClr val="accent2"/>
          </a:effectRef>
          <a:fontRef idx="minor">
            <a:schemeClr val="lt1"/>
          </a:fontRef>
        </p:style>
        <p:txBody>
          <a:bodyPr wrap="none" rtlCol="0">
            <a:spAutoFit/>
          </a:bodyPr>
          <a:lstStyle/>
          <a:p>
            <a:r>
              <a:rPr kumimoji="1" lang="ja-JP" altLang="en-US" sz="2400" dirty="0">
                <a:latin typeface="UD デジタル 教科書体 NP-B" panose="02020700000000000000" pitchFamily="18" charset="-128"/>
                <a:ea typeface="UD デジタル 教科書体 NP-B" panose="02020700000000000000" pitchFamily="18" charset="-128"/>
              </a:rPr>
              <a:t>自治体における「審査会行政」の深刻な問題</a:t>
            </a:r>
          </a:p>
        </p:txBody>
      </p:sp>
      <p:sp>
        <p:nvSpPr>
          <p:cNvPr id="6" name="テキスト ボックス 5">
            <a:extLst>
              <a:ext uri="{FF2B5EF4-FFF2-40B4-BE49-F238E27FC236}">
                <a16:creationId xmlns:a16="http://schemas.microsoft.com/office/drawing/2014/main" id="{A4308CF4-5E3E-9713-0ECE-986CF7E7E60F}"/>
              </a:ext>
            </a:extLst>
          </p:cNvPr>
          <p:cNvSpPr txBox="1"/>
          <p:nvPr/>
        </p:nvSpPr>
        <p:spPr>
          <a:xfrm>
            <a:off x="683568" y="1124744"/>
            <a:ext cx="8316416" cy="830997"/>
          </a:xfrm>
          <a:prstGeom prst="rect">
            <a:avLst/>
          </a:prstGeom>
          <a:noFill/>
        </p:spPr>
        <p:txBody>
          <a:bodyPr wrap="square" rtlCol="0">
            <a:spAutoFit/>
          </a:bodyPr>
          <a:lstStyle/>
          <a:p>
            <a:r>
              <a:rPr kumimoji="1" lang="ja-JP" altLang="en-US" sz="2400" dirty="0">
                <a:latin typeface="UD デジタル 教科書体 NP-R" panose="02020400000000000000" pitchFamily="18" charset="-128"/>
                <a:ea typeface="UD デジタル 教科書体 NP-R" panose="02020400000000000000" pitchFamily="18" charset="-128"/>
              </a:rPr>
              <a:t>　本件処分を正当化した市町村審査会答申の議事録要旨が次である。</a:t>
            </a:r>
          </a:p>
        </p:txBody>
      </p:sp>
      <p:sp>
        <p:nvSpPr>
          <p:cNvPr id="7" name="テキスト ボックス 6">
            <a:extLst>
              <a:ext uri="{FF2B5EF4-FFF2-40B4-BE49-F238E27FC236}">
                <a16:creationId xmlns:a16="http://schemas.microsoft.com/office/drawing/2014/main" id="{F6956990-49C4-5902-AC3D-F3612E386DF4}"/>
              </a:ext>
            </a:extLst>
          </p:cNvPr>
          <p:cNvSpPr txBox="1"/>
          <p:nvPr/>
        </p:nvSpPr>
        <p:spPr>
          <a:xfrm>
            <a:off x="909900" y="2004024"/>
            <a:ext cx="7571303" cy="646331"/>
          </a:xfrm>
          <a:prstGeom prst="rect">
            <a:avLst/>
          </a:prstGeom>
          <a:noFill/>
          <a:ln>
            <a:solidFill>
              <a:schemeClr val="accent1"/>
            </a:solidFill>
          </a:ln>
        </p:spPr>
        <p:txBody>
          <a:bodyPr wrap="none" rtlCol="0">
            <a:spAutoFit/>
          </a:bodyPr>
          <a:lstStyle/>
          <a:p>
            <a:r>
              <a:rPr kumimoji="1" lang="en-US" altLang="ja-JP" dirty="0">
                <a:latin typeface="UD デジタル 教科書体 NP-R" panose="02020400000000000000" pitchFamily="18" charset="-128"/>
                <a:ea typeface="UD デジタル 教科書体 NP-R" panose="02020400000000000000" pitchFamily="18" charset="-128"/>
              </a:rPr>
              <a:t>A</a:t>
            </a:r>
            <a:r>
              <a:rPr kumimoji="1" lang="ja-JP" altLang="en-US" dirty="0">
                <a:latin typeface="UD デジタル 教科書体 NP-R" panose="02020400000000000000" pitchFamily="18" charset="-128"/>
                <a:ea typeface="UD デジタル 教科書体 NP-R" panose="02020400000000000000" pitchFamily="18" charset="-128"/>
              </a:rPr>
              <a:t>　限界と感じるのであれば施設入所を検討するべき。</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他の障害をもっているかたとの公平性を考えるといかがなものか。</a:t>
            </a:r>
          </a:p>
        </p:txBody>
      </p:sp>
      <p:sp>
        <p:nvSpPr>
          <p:cNvPr id="8" name="テキスト ボックス 7">
            <a:extLst>
              <a:ext uri="{FF2B5EF4-FFF2-40B4-BE49-F238E27FC236}">
                <a16:creationId xmlns:a16="http://schemas.microsoft.com/office/drawing/2014/main" id="{56611FCE-0DA1-B981-DFDD-8D80C40524EA}"/>
              </a:ext>
            </a:extLst>
          </p:cNvPr>
          <p:cNvSpPr txBox="1"/>
          <p:nvPr/>
        </p:nvSpPr>
        <p:spPr>
          <a:xfrm>
            <a:off x="944047" y="2852936"/>
            <a:ext cx="7571303" cy="369332"/>
          </a:xfrm>
          <a:prstGeom prst="rect">
            <a:avLst/>
          </a:prstGeom>
          <a:noFill/>
          <a:ln>
            <a:solidFill>
              <a:schemeClr val="accent1"/>
            </a:solidFill>
          </a:ln>
        </p:spPr>
        <p:txBody>
          <a:bodyPr wrap="non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Ｂ　家族の在り方として家族の介護の時間があってもいいのではないか</a:t>
            </a:r>
          </a:p>
        </p:txBody>
      </p:sp>
      <p:sp>
        <p:nvSpPr>
          <p:cNvPr id="9" name="テキスト ボックス 8">
            <a:extLst>
              <a:ext uri="{FF2B5EF4-FFF2-40B4-BE49-F238E27FC236}">
                <a16:creationId xmlns:a16="http://schemas.microsoft.com/office/drawing/2014/main" id="{F78FAB6E-79B4-9A3E-A914-7DBDE9A4EE9A}"/>
              </a:ext>
            </a:extLst>
          </p:cNvPr>
          <p:cNvSpPr txBox="1"/>
          <p:nvPr/>
        </p:nvSpPr>
        <p:spPr>
          <a:xfrm>
            <a:off x="930683" y="3535823"/>
            <a:ext cx="7574509" cy="369332"/>
          </a:xfrm>
          <a:prstGeom prst="rect">
            <a:avLst/>
          </a:prstGeom>
          <a:noFill/>
          <a:ln>
            <a:solidFill>
              <a:schemeClr val="accent1"/>
            </a:solidFill>
          </a:ln>
        </p:spPr>
        <p:txBody>
          <a:bodyPr wrap="non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Ｃ　</a:t>
            </a:r>
            <a:r>
              <a:rPr kumimoji="1" lang="en-US" altLang="ja-JP" dirty="0">
                <a:latin typeface="UD デジタル 教科書体 NP-R" panose="02020400000000000000" pitchFamily="18" charset="-128"/>
                <a:ea typeface="UD デジタル 教科書体 NP-R" panose="02020400000000000000" pitchFamily="18" charset="-128"/>
              </a:rPr>
              <a:t>40</a:t>
            </a:r>
            <a:r>
              <a:rPr kumimoji="1" lang="ja-JP" altLang="en-US" dirty="0">
                <a:latin typeface="UD デジタル 教科書体 NP-R" panose="02020400000000000000" pitchFamily="18" charset="-128"/>
                <a:ea typeface="UD デジタル 教科書体 NP-R" panose="02020400000000000000" pitchFamily="18" charset="-128"/>
              </a:rPr>
              <a:t>歳の若さで椎間板ヘルニアやひざの疾患は本人の生活習慣の問題</a:t>
            </a:r>
          </a:p>
        </p:txBody>
      </p:sp>
      <p:sp>
        <p:nvSpPr>
          <p:cNvPr id="10" name="テキスト ボックス 9">
            <a:extLst>
              <a:ext uri="{FF2B5EF4-FFF2-40B4-BE49-F238E27FC236}">
                <a16:creationId xmlns:a16="http://schemas.microsoft.com/office/drawing/2014/main" id="{4EC343FA-90C4-341B-320C-37115D3FB0F0}"/>
              </a:ext>
            </a:extLst>
          </p:cNvPr>
          <p:cNvSpPr txBox="1"/>
          <p:nvPr/>
        </p:nvSpPr>
        <p:spPr>
          <a:xfrm>
            <a:off x="944047" y="4218710"/>
            <a:ext cx="5636479" cy="369332"/>
          </a:xfrm>
          <a:prstGeom prst="rect">
            <a:avLst/>
          </a:prstGeom>
          <a:noFill/>
          <a:ln>
            <a:solidFill>
              <a:schemeClr val="accent1"/>
            </a:solidFill>
          </a:ln>
        </p:spPr>
        <p:txBody>
          <a:bodyPr wrap="none" rtlCol="0">
            <a:spAutoFit/>
          </a:bodyPr>
          <a:lstStyle/>
          <a:p>
            <a:r>
              <a:rPr kumimoji="1" lang="en-US" altLang="ja-JP" dirty="0">
                <a:latin typeface="UD デジタル 教科書体 NP-R" panose="02020400000000000000" pitchFamily="18" charset="-128"/>
                <a:ea typeface="UD デジタル 教科書体 NP-R" panose="02020400000000000000" pitchFamily="18" charset="-128"/>
              </a:rPr>
              <a:t>D</a:t>
            </a:r>
            <a:r>
              <a:rPr kumimoji="1" lang="ja-JP" altLang="en-US" dirty="0">
                <a:latin typeface="UD デジタル 教科書体 NP-R" panose="02020400000000000000" pitchFamily="18" charset="-128"/>
                <a:ea typeface="UD デジタル 教科書体 NP-R" panose="02020400000000000000" pitchFamily="18" charset="-128"/>
              </a:rPr>
              <a:t>　介護のつらさや負担感は個人の価値観である。　</a:t>
            </a:r>
          </a:p>
        </p:txBody>
      </p:sp>
      <p:sp>
        <p:nvSpPr>
          <p:cNvPr id="11" name="テキスト ボックス 10">
            <a:extLst>
              <a:ext uri="{FF2B5EF4-FFF2-40B4-BE49-F238E27FC236}">
                <a16:creationId xmlns:a16="http://schemas.microsoft.com/office/drawing/2014/main" id="{25F90236-7CFB-5770-44BA-31A2BCB847DE}"/>
              </a:ext>
            </a:extLst>
          </p:cNvPr>
          <p:cNvSpPr txBox="1"/>
          <p:nvPr/>
        </p:nvSpPr>
        <p:spPr>
          <a:xfrm>
            <a:off x="953776" y="4901597"/>
            <a:ext cx="7332457" cy="646331"/>
          </a:xfrm>
          <a:prstGeom prst="rect">
            <a:avLst/>
          </a:prstGeom>
          <a:noFill/>
          <a:ln>
            <a:solidFill>
              <a:schemeClr val="accent1"/>
            </a:solidFill>
          </a:ln>
        </p:spPr>
        <p:txBody>
          <a:bodyPr wrap="none" rtlCol="0">
            <a:spAutoFit/>
          </a:bodyPr>
          <a:lstStyle/>
          <a:p>
            <a:r>
              <a:rPr kumimoji="1" lang="en-US" altLang="ja-JP" dirty="0">
                <a:latin typeface="UD デジタル 教科書体 NP-R" panose="02020400000000000000" pitchFamily="18" charset="-128"/>
                <a:ea typeface="UD デジタル 教科書体 NP-R" panose="02020400000000000000" pitchFamily="18" charset="-128"/>
              </a:rPr>
              <a:t>E</a:t>
            </a:r>
            <a:r>
              <a:rPr kumimoji="1" lang="ja-JP" altLang="en-US" dirty="0">
                <a:latin typeface="UD デジタル 教科書体 NP-R" panose="02020400000000000000" pitchFamily="18" charset="-128"/>
                <a:ea typeface="UD デジタル 教科書体 NP-R" panose="02020400000000000000" pitchFamily="18" charset="-128"/>
              </a:rPr>
              <a:t>　松戸市が</a:t>
            </a:r>
            <a:r>
              <a:rPr kumimoji="1" lang="en-US" altLang="ja-JP" dirty="0">
                <a:latin typeface="UD デジタル 教科書体 NP-R" panose="02020400000000000000" pitchFamily="18" charset="-128"/>
                <a:ea typeface="UD デジタル 教科書体 NP-R" panose="02020400000000000000" pitchFamily="18" charset="-128"/>
              </a:rPr>
              <a:t>24</a:t>
            </a:r>
            <a:r>
              <a:rPr kumimoji="1" lang="ja-JP" altLang="en-US" dirty="0">
                <a:latin typeface="UD デジタル 教科書体 NP-R" panose="02020400000000000000" pitchFamily="18" charset="-128"/>
                <a:ea typeface="UD デジタル 教科書体 NP-R" panose="02020400000000000000" pitchFamily="18" charset="-128"/>
              </a:rPr>
              <a:t>時間介護を進めるというのであれば話は別であるが、</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個人の事情を鑑みての判断であればこのままでよい。　</a:t>
            </a:r>
          </a:p>
        </p:txBody>
      </p:sp>
      <p:sp>
        <p:nvSpPr>
          <p:cNvPr id="12" name="テキスト ボックス 11">
            <a:extLst>
              <a:ext uri="{FF2B5EF4-FFF2-40B4-BE49-F238E27FC236}">
                <a16:creationId xmlns:a16="http://schemas.microsoft.com/office/drawing/2014/main" id="{2B5F0FF2-B1C0-A971-DF38-7E8307DF9D3D}"/>
              </a:ext>
            </a:extLst>
          </p:cNvPr>
          <p:cNvSpPr txBox="1"/>
          <p:nvPr/>
        </p:nvSpPr>
        <p:spPr>
          <a:xfrm>
            <a:off x="953776" y="5862940"/>
            <a:ext cx="6118983" cy="369332"/>
          </a:xfrm>
          <a:prstGeom prst="rect">
            <a:avLst/>
          </a:prstGeom>
          <a:noFill/>
          <a:ln>
            <a:solidFill>
              <a:schemeClr val="accent1"/>
            </a:solidFill>
          </a:ln>
        </p:spPr>
        <p:txBody>
          <a:bodyPr wrap="none" rtlCol="0">
            <a:spAutoFit/>
          </a:bodyPr>
          <a:lstStyle/>
          <a:p>
            <a:r>
              <a:rPr kumimoji="1" lang="ja-JP" altLang="en-US" dirty="0">
                <a:latin typeface="UD デジタル 教科書体 NP-B" panose="02020700000000000000" pitchFamily="18" charset="-128"/>
                <a:ea typeface="UD デジタル 教科書体 NP-B" panose="02020700000000000000" pitchFamily="18" charset="-128"/>
              </a:rPr>
              <a:t>結論：</a:t>
            </a:r>
            <a:r>
              <a:rPr kumimoji="1" lang="en-US" altLang="ja-JP" dirty="0">
                <a:latin typeface="UD デジタル 教科書体 NP-B" panose="02020700000000000000" pitchFamily="18" charset="-128"/>
                <a:ea typeface="UD デジタル 教科書体 NP-B" panose="02020700000000000000" pitchFamily="18" charset="-128"/>
              </a:rPr>
              <a:t>581.5</a:t>
            </a:r>
            <a:r>
              <a:rPr kumimoji="1" lang="ja-JP" altLang="en-US" dirty="0">
                <a:latin typeface="UD デジタル 教科書体 NP-B" panose="02020700000000000000" pitchFamily="18" charset="-128"/>
                <a:ea typeface="UD デジタル 教科書体 NP-B" panose="02020700000000000000" pitchFamily="18" charset="-128"/>
              </a:rPr>
              <a:t>時間</a:t>
            </a:r>
            <a:r>
              <a:rPr kumimoji="1" lang="en-US" altLang="ja-JP" dirty="0">
                <a:latin typeface="UD デジタル 教科書体 NP-B" panose="02020700000000000000" pitchFamily="18" charset="-128"/>
                <a:ea typeface="UD デジタル 教科書体 NP-B" panose="02020700000000000000" pitchFamily="18" charset="-128"/>
              </a:rPr>
              <a:t>/</a:t>
            </a:r>
            <a:r>
              <a:rPr kumimoji="1" lang="ja-JP" altLang="en-US" dirty="0">
                <a:latin typeface="UD デジタル 教科書体 NP-B" panose="02020700000000000000" pitchFamily="18" charset="-128"/>
                <a:ea typeface="UD デジタル 教科書体 NP-B" panose="02020700000000000000" pitchFamily="18" charset="-128"/>
              </a:rPr>
              <a:t>月の時間数のままの支給決定とする。</a:t>
            </a:r>
          </a:p>
        </p:txBody>
      </p:sp>
    </p:spTree>
    <p:extLst>
      <p:ext uri="{BB962C8B-B14F-4D97-AF65-F5344CB8AC3E}">
        <p14:creationId xmlns:p14="http://schemas.microsoft.com/office/powerpoint/2010/main" val="2165936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FC697B8A-911D-AB14-A035-335E421FD394}"/>
              </a:ext>
            </a:extLst>
          </p:cNvPr>
          <p:cNvSpPr>
            <a:spLocks noGrp="1"/>
          </p:cNvSpPr>
          <p:nvPr>
            <p:ph type="sldNum" sz="quarter" idx="12"/>
          </p:nvPr>
        </p:nvSpPr>
        <p:spPr/>
        <p:txBody>
          <a:bodyPr/>
          <a:lstStyle/>
          <a:p>
            <a:fld id="{46D0DC6E-7F0F-4770-9A5B-5FA6DC4EB702}" type="slidenum">
              <a:rPr kumimoji="1" lang="ja-JP" altLang="en-US" smtClean="0"/>
              <a:t>26</a:t>
            </a:fld>
            <a:endParaRPr kumimoji="1" lang="ja-JP" altLang="en-US"/>
          </a:p>
        </p:txBody>
      </p:sp>
      <p:sp>
        <p:nvSpPr>
          <p:cNvPr id="4" name="テキスト ボックス 3">
            <a:extLst>
              <a:ext uri="{FF2B5EF4-FFF2-40B4-BE49-F238E27FC236}">
                <a16:creationId xmlns:a16="http://schemas.microsoft.com/office/drawing/2014/main" id="{0622A9EC-06B1-B341-CE3F-C94FBA6D7747}"/>
              </a:ext>
            </a:extLst>
          </p:cNvPr>
          <p:cNvSpPr txBox="1"/>
          <p:nvPr/>
        </p:nvSpPr>
        <p:spPr>
          <a:xfrm>
            <a:off x="251520" y="332656"/>
            <a:ext cx="8784976" cy="6370975"/>
          </a:xfrm>
          <a:prstGeom prst="rect">
            <a:avLst/>
          </a:prstGeom>
          <a:noFill/>
        </p:spPr>
        <p:txBody>
          <a:bodyPr wrap="square">
            <a:spAutoFit/>
          </a:bodyPr>
          <a:lstStyle/>
          <a:p>
            <a:pPr algn="just"/>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公的在宅介護の申請に対して</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「施設入所を」</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として給付を拒否する意見を出す者が「学識経験を有する者」として任命されている現実がある。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障害者</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権利条約が求める障害者の自立生活の権利の重要性が法規範とされていることが蔑ろにされている。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同居妻が夫の介護により疾患を負っていること（指定難病に罹患したこと）は客観的事実であり、</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「個人の価値観」</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の問題でない。</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自治体が</a:t>
            </a:r>
            <a:r>
              <a:rPr lang="en-US"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24</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時間介護を給付しない判断の妥当性を審査しているにも関わらず、「自治体が給付しないと判断している以上、それが正しい」という思考回路と意見は、</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「審査の放棄」</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である。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法は個別障害者の個別事情を勘案して支給決定せよとしている以上、「個人の事情は考慮すべきでない」という意見は、</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「審査対象となる法規の基礎的な知識が欠如している」</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と言わざるを得ない。</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「市町村審査会委員研修を受講」</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しているというが、どのような「研修」が実施されているのか。</a:t>
            </a:r>
            <a:endPar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997628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86B8D90-04CB-2A04-B687-488A842D9FA4}"/>
              </a:ext>
            </a:extLst>
          </p:cNvPr>
          <p:cNvSpPr>
            <a:spLocks noGrp="1"/>
          </p:cNvSpPr>
          <p:nvPr>
            <p:ph type="sldNum" sz="quarter" idx="12"/>
          </p:nvPr>
        </p:nvSpPr>
        <p:spPr/>
        <p:txBody>
          <a:bodyPr/>
          <a:lstStyle/>
          <a:p>
            <a:fld id="{46D0DC6E-7F0F-4770-9A5B-5FA6DC4EB702}" type="slidenum">
              <a:rPr kumimoji="1" lang="ja-JP" altLang="en-US" smtClean="0"/>
              <a:t>27</a:t>
            </a:fld>
            <a:endParaRPr kumimoji="1" lang="ja-JP" altLang="en-US"/>
          </a:p>
        </p:txBody>
      </p:sp>
      <p:sp>
        <p:nvSpPr>
          <p:cNvPr id="4" name="テキスト ボックス 3">
            <a:extLst>
              <a:ext uri="{FF2B5EF4-FFF2-40B4-BE49-F238E27FC236}">
                <a16:creationId xmlns:a16="http://schemas.microsoft.com/office/drawing/2014/main" id="{482C5168-D0FE-1BC4-39E2-C42308DB4327}"/>
              </a:ext>
            </a:extLst>
          </p:cNvPr>
          <p:cNvSpPr txBox="1"/>
          <p:nvPr/>
        </p:nvSpPr>
        <p:spPr>
          <a:xfrm>
            <a:off x="395536" y="260648"/>
            <a:ext cx="8748464" cy="1569660"/>
          </a:xfrm>
          <a:prstGeom prst="rect">
            <a:avLst/>
          </a:prstGeom>
          <a:noFill/>
          <a:ln>
            <a:solidFill>
              <a:schemeClr val="accent1"/>
            </a:solidFill>
          </a:ln>
        </p:spPr>
        <p:txBody>
          <a:bodyPr wrap="square">
            <a:spAutoFit/>
          </a:bodyPr>
          <a:lstStyle/>
          <a:p>
            <a:r>
              <a:rPr lang="ja-JP" altLang="en-US"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市町村</a:t>
            </a:r>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審査会は自治体の意向、方針を正当化するためお墨付きをもらうための「御用機関」</a:t>
            </a:r>
            <a:r>
              <a:rPr lang="ja-JP" altLang="en-US"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、「障害者の権利抑圧装置」</a:t>
            </a:r>
            <a:endParaRPr lang="en-US"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ja-JP" sz="24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の実態</a:t>
            </a:r>
            <a:r>
              <a:rPr lang="ja-JP" altLang="ja-JP" sz="24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にある。</a:t>
            </a:r>
            <a:endParaRPr lang="en-US" altLang="ja-JP" sz="240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r>
              <a:rPr lang="ja-JP" altLang="en-US" sz="240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下記の法律や国の指示文書は空しい！</a:t>
            </a:r>
            <a:endParaRPr lang="ja-JP" altLang="en-US" sz="2400" dirty="0">
              <a:latin typeface="UD デジタル 教科書体 NP-R" panose="02020400000000000000" pitchFamily="18" charset="-128"/>
              <a:ea typeface="UD デジタル 教科書体 NP-R" panose="02020400000000000000" pitchFamily="18" charset="-128"/>
            </a:endParaRPr>
          </a:p>
        </p:txBody>
      </p:sp>
      <p:sp>
        <p:nvSpPr>
          <p:cNvPr id="6" name="テキスト ボックス 5">
            <a:extLst>
              <a:ext uri="{FF2B5EF4-FFF2-40B4-BE49-F238E27FC236}">
                <a16:creationId xmlns:a16="http://schemas.microsoft.com/office/drawing/2014/main" id="{41B32AD3-DE68-E8AA-D402-E36E8733D7BA}"/>
              </a:ext>
            </a:extLst>
          </p:cNvPr>
          <p:cNvSpPr txBox="1"/>
          <p:nvPr/>
        </p:nvSpPr>
        <p:spPr>
          <a:xfrm>
            <a:off x="1026518" y="2017966"/>
            <a:ext cx="7488832" cy="2882520"/>
          </a:xfrm>
          <a:prstGeom prst="rect">
            <a:avLst/>
          </a:prstGeom>
          <a:noFill/>
          <a:ln>
            <a:solidFill>
              <a:schemeClr val="accent1"/>
            </a:solidFill>
          </a:ln>
        </p:spPr>
        <p:txBody>
          <a:bodyPr wrap="square">
            <a:spAutoFit/>
          </a:bodyPr>
          <a:lstStyle/>
          <a:p>
            <a:pPr>
              <a:lnSpc>
                <a:spcPct val="150000"/>
              </a:lnSpc>
            </a:pPr>
            <a:r>
              <a:rPr lang="ja-JP" altLang="ja-JP"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障害者総合支援法</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条（</a:t>
            </a:r>
            <a:r>
              <a:rPr lang="ja-JP" altLang="ja-JP" sz="2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市町村審査会</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2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53035">
              <a:lnSpc>
                <a:spcPct val="150000"/>
              </a:lnSpc>
            </a:pP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「第</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26</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条第</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項に規定する審査判定業務を行わせるため、市町村に第</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条第</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項に規定する介護給付費等の支給に関する審査会（以下「市町村審査会」という。）を置く。</a:t>
            </a:r>
            <a:endParaRPr lang="ja-JP" altLang="ja-JP" sz="2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153035" indent="-153035">
              <a:lnSpc>
                <a:spcPct val="150000"/>
              </a:lnSpc>
            </a:pPr>
            <a:r>
              <a:rPr lang="ja-JP" altLang="en-US"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同法</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条</a:t>
            </a:r>
            <a:r>
              <a:rPr lang="en-US"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項「委員は、</a:t>
            </a:r>
            <a:r>
              <a:rPr lang="ja-JP" altLang="ja-JP" sz="2000" b="1"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障害者等の保健又は福祉に関する学識経験を有する者</a:t>
            </a:r>
            <a:r>
              <a:rPr lang="ja-JP" altLang="ja-JP" sz="20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のうちから、市町村長が任命する。」</a:t>
            </a:r>
            <a:endParaRPr lang="ja-JP" altLang="ja-JP" sz="200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DDF704BE-65CC-DB96-079B-B7113D6EAEA2}"/>
              </a:ext>
            </a:extLst>
          </p:cNvPr>
          <p:cNvSpPr txBox="1"/>
          <p:nvPr/>
        </p:nvSpPr>
        <p:spPr>
          <a:xfrm>
            <a:off x="976106" y="4900486"/>
            <a:ext cx="2492990" cy="369332"/>
          </a:xfrm>
          <a:prstGeom prst="rect">
            <a:avLst/>
          </a:prstGeom>
          <a:noFill/>
          <a:ln>
            <a:solidFill>
              <a:schemeClr val="accent1"/>
            </a:solidFill>
          </a:ln>
        </p:spPr>
        <p:txBody>
          <a:bodyPr wrap="none" rtlCol="0">
            <a:spAutoFit/>
          </a:bodyPr>
          <a:lstStyle/>
          <a:p>
            <a:r>
              <a:rPr kumimoji="1" lang="ja-JP" altLang="en-US" b="1" dirty="0">
                <a:latin typeface="ＭＳ ゴシック" panose="020B0609070205080204" pitchFamily="49" charset="-128"/>
                <a:ea typeface="ＭＳ ゴシック" panose="020B0609070205080204" pitchFamily="49" charset="-128"/>
              </a:rPr>
              <a:t>厚労省の事務処理要領</a:t>
            </a:r>
          </a:p>
        </p:txBody>
      </p:sp>
      <p:sp>
        <p:nvSpPr>
          <p:cNvPr id="9" name="テキスト ボックス 8">
            <a:extLst>
              <a:ext uri="{FF2B5EF4-FFF2-40B4-BE49-F238E27FC236}">
                <a16:creationId xmlns:a16="http://schemas.microsoft.com/office/drawing/2014/main" id="{86A0425A-0180-A3EC-4B38-53C9C29E45AF}"/>
              </a:ext>
            </a:extLst>
          </p:cNvPr>
          <p:cNvSpPr txBox="1"/>
          <p:nvPr/>
        </p:nvSpPr>
        <p:spPr>
          <a:xfrm>
            <a:off x="976106" y="5269818"/>
            <a:ext cx="7539244" cy="1273875"/>
          </a:xfrm>
          <a:prstGeom prst="rect">
            <a:avLst/>
          </a:prstGeom>
          <a:noFill/>
          <a:ln>
            <a:solidFill>
              <a:schemeClr val="accent1"/>
            </a:solidFill>
          </a:ln>
        </p:spPr>
        <p:txBody>
          <a:bodyPr wrap="square">
            <a:spAutoFit/>
          </a:bodyPr>
          <a:lstStyle/>
          <a:p>
            <a:pPr marL="306070">
              <a:lnSpc>
                <a:spcPct val="150000"/>
              </a:lnSpc>
            </a:pPr>
            <a:r>
              <a:rPr lang="ja-JP" altLang="en-US" sz="1800" dirty="0">
                <a:solidFill>
                  <a:srgbClr val="000000"/>
                </a:solidFill>
                <a:effectLst/>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ja-JP" sz="18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委員は、原則として都道府県が実施する審査会委員に対する</a:t>
            </a:r>
            <a:r>
              <a:rPr lang="ja-JP" altLang="ja-JP" sz="18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研修（市町村審査会委員研修）を受講し、審査及び判定の趣旨、考え方、手続等を確認する。</a:t>
            </a:r>
            <a:endParaRPr lang="ja-JP" altLang="ja-JP" sz="1800" dirty="0">
              <a:solidFill>
                <a:srgbClr val="FF0000"/>
              </a:solidFill>
              <a:effectLst/>
              <a:latin typeface="ＭＳ ゴシック" panose="020B0609070205080204" pitchFamily="49" charset="-128"/>
              <a:ea typeface="ＭＳ ゴシック" panose="020B0609070205080204" pitchFamily="49" charset="-128"/>
              <a:cs typeface="ＭＳ ゴシック" panose="020B0609070205080204" pitchFamily="49" charset="-128"/>
            </a:endParaRPr>
          </a:p>
        </p:txBody>
      </p:sp>
    </p:spTree>
    <p:extLst>
      <p:ext uri="{BB962C8B-B14F-4D97-AF65-F5344CB8AC3E}">
        <p14:creationId xmlns:p14="http://schemas.microsoft.com/office/powerpoint/2010/main" val="41448792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28</a:t>
            </a:fld>
            <a:endParaRPr lang="ja-JP" altLang="en-US">
              <a:solidFill>
                <a:prstClr val="black">
                  <a:tint val="75000"/>
                </a:prstClr>
              </a:solidFill>
            </a:endParaRPr>
          </a:p>
        </p:txBody>
      </p:sp>
      <p:sp>
        <p:nvSpPr>
          <p:cNvPr id="3" name="テキスト ボックス 2"/>
          <p:cNvSpPr txBox="1"/>
          <p:nvPr/>
        </p:nvSpPr>
        <p:spPr>
          <a:xfrm>
            <a:off x="1467506" y="188640"/>
            <a:ext cx="6139822" cy="3250185"/>
          </a:xfrm>
          <a:prstGeom prst="rect">
            <a:avLst/>
          </a:prstGeom>
          <a:noFill/>
          <a:ln>
            <a:solidFill>
              <a:schemeClr val="tx1"/>
            </a:solidFill>
          </a:ln>
        </p:spPr>
        <p:txBody>
          <a:bodyPr wrap="none" rtlCol="0">
            <a:spAutoFit/>
          </a:bodyPr>
          <a:lstStyle/>
          <a:p>
            <a:pPr algn="ctr">
              <a:lnSpc>
                <a:spcPct val="150000"/>
              </a:lnSpc>
            </a:pPr>
            <a:r>
              <a:rPr kumimoji="1" lang="ja-JP" altLang="en-US" dirty="0"/>
              <a:t>　</a:t>
            </a:r>
            <a:r>
              <a:rPr kumimoji="1" lang="ja-JP" altLang="en-US" sz="2800" b="1" dirty="0"/>
              <a:t>障害者権利条約の時代にふさわしい、</a:t>
            </a:r>
            <a:endParaRPr kumimoji="1" lang="en-US" altLang="ja-JP" sz="2800" b="1" dirty="0"/>
          </a:p>
          <a:p>
            <a:pPr algn="ctr">
              <a:lnSpc>
                <a:spcPct val="150000"/>
              </a:lnSpc>
            </a:pPr>
            <a:r>
              <a:rPr kumimoji="1" lang="ja-JP" altLang="en-US" sz="2800" b="1" dirty="0"/>
              <a:t>障害者が地域でごく当たり前に</a:t>
            </a:r>
            <a:endParaRPr kumimoji="1" lang="en-US" altLang="ja-JP" sz="2800" b="1" dirty="0"/>
          </a:p>
          <a:p>
            <a:pPr algn="ctr">
              <a:lnSpc>
                <a:spcPct val="150000"/>
              </a:lnSpc>
            </a:pPr>
            <a:r>
              <a:rPr lang="ja-JP" altLang="en-US" sz="2800" b="1" dirty="0"/>
              <a:t>共に生きるための</a:t>
            </a:r>
            <a:endParaRPr lang="en-US" altLang="ja-JP" sz="2800" b="1" dirty="0"/>
          </a:p>
          <a:p>
            <a:pPr algn="ctr">
              <a:lnSpc>
                <a:spcPct val="150000"/>
              </a:lnSpc>
            </a:pPr>
            <a:r>
              <a:rPr lang="ja-JP" altLang="en-US" sz="2800" b="1" dirty="0"/>
              <a:t>権利保障の理論構築と実践が</a:t>
            </a:r>
            <a:endParaRPr lang="en-US" altLang="ja-JP" sz="2800" b="1" dirty="0"/>
          </a:p>
          <a:p>
            <a:pPr algn="ctr">
              <a:lnSpc>
                <a:spcPct val="150000"/>
              </a:lnSpc>
            </a:pPr>
            <a:r>
              <a:rPr lang="ja-JP" altLang="en-US" sz="2800" b="1" dirty="0"/>
              <a:t>更に求められていると考えます。</a:t>
            </a:r>
            <a:endParaRPr kumimoji="1" lang="ja-JP" altLang="en-US" sz="2800" b="1" dirty="0"/>
          </a:p>
        </p:txBody>
      </p:sp>
      <p:sp>
        <p:nvSpPr>
          <p:cNvPr id="4" name="テキスト ボックス 3"/>
          <p:cNvSpPr txBox="1"/>
          <p:nvPr/>
        </p:nvSpPr>
        <p:spPr>
          <a:xfrm>
            <a:off x="2417966" y="3645023"/>
            <a:ext cx="4461478" cy="2603854"/>
          </a:xfrm>
          <a:prstGeom prst="rect">
            <a:avLst/>
          </a:prstGeom>
          <a:noFill/>
          <a:ln>
            <a:solidFill>
              <a:schemeClr val="tx1"/>
            </a:solidFill>
          </a:ln>
        </p:spPr>
        <p:txBody>
          <a:bodyPr wrap="none" rtlCol="0">
            <a:spAutoFit/>
          </a:bodyPr>
          <a:lstStyle/>
          <a:p>
            <a:pPr algn="ctr">
              <a:lnSpc>
                <a:spcPct val="150000"/>
              </a:lnSpc>
            </a:pPr>
            <a:r>
              <a:rPr kumimoji="1" lang="ja-JP" altLang="en-US" dirty="0"/>
              <a:t>　</a:t>
            </a:r>
            <a:r>
              <a:rPr kumimoji="1" lang="ja-JP" altLang="en-US" sz="2800" b="1" dirty="0"/>
              <a:t>実務家と研究者が協力して</a:t>
            </a:r>
            <a:endParaRPr kumimoji="1" lang="en-US" altLang="ja-JP" sz="2800" b="1" dirty="0"/>
          </a:p>
          <a:p>
            <a:pPr algn="ctr">
              <a:lnSpc>
                <a:spcPct val="150000"/>
              </a:lnSpc>
            </a:pPr>
            <a:r>
              <a:rPr kumimoji="1" lang="ja-JP" altLang="en-US" sz="2800" b="1" dirty="0"/>
              <a:t>取り組むことが可能な</a:t>
            </a:r>
            <a:endParaRPr kumimoji="1" lang="en-US" altLang="ja-JP" sz="2800" b="1" dirty="0"/>
          </a:p>
          <a:p>
            <a:pPr algn="ctr">
              <a:lnSpc>
                <a:spcPct val="150000"/>
              </a:lnSpc>
            </a:pPr>
            <a:r>
              <a:rPr kumimoji="1" lang="ja-JP" altLang="en-US" sz="2800" b="1" dirty="0"/>
              <a:t>障害法学会の果たす役割に</a:t>
            </a:r>
            <a:endParaRPr kumimoji="1" lang="en-US" altLang="ja-JP" sz="2800" b="1" dirty="0"/>
          </a:p>
          <a:p>
            <a:pPr algn="ctr">
              <a:lnSpc>
                <a:spcPct val="150000"/>
              </a:lnSpc>
            </a:pPr>
            <a:r>
              <a:rPr kumimoji="1" lang="ja-JP" altLang="en-US" sz="2800" b="1" dirty="0"/>
              <a:t>期待したいと思います。</a:t>
            </a:r>
          </a:p>
        </p:txBody>
      </p:sp>
    </p:spTree>
    <p:extLst>
      <p:ext uri="{BB962C8B-B14F-4D97-AF65-F5344CB8AC3E}">
        <p14:creationId xmlns:p14="http://schemas.microsoft.com/office/powerpoint/2010/main" val="362558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5B95881-7C28-3F8B-54D9-BCA938852D8D}"/>
              </a:ext>
            </a:extLst>
          </p:cNvPr>
          <p:cNvSpPr>
            <a:spLocks noGrp="1"/>
          </p:cNvSpPr>
          <p:nvPr>
            <p:ph type="sldNum" sz="quarter" idx="12"/>
          </p:nvPr>
        </p:nvSpPr>
        <p:spPr/>
        <p:txBody>
          <a:bodyPr/>
          <a:lstStyle/>
          <a:p>
            <a:fld id="{46D0DC6E-7F0F-4770-9A5B-5FA6DC4EB702}" type="slidenum">
              <a:rPr lang="ja-JP" altLang="en-US" smtClean="0">
                <a:solidFill>
                  <a:prstClr val="black">
                    <a:tint val="75000"/>
                  </a:prstClr>
                </a:solidFill>
              </a:rPr>
              <a:pPr/>
              <a:t>3</a:t>
            </a:fld>
            <a:endParaRPr lang="ja-JP" altLang="en-US">
              <a:solidFill>
                <a:prstClr val="black">
                  <a:tint val="75000"/>
                </a:prstClr>
              </a:solidFill>
            </a:endParaRPr>
          </a:p>
        </p:txBody>
      </p:sp>
      <p:sp>
        <p:nvSpPr>
          <p:cNvPr id="3" name="テキスト ボックス 2">
            <a:extLst>
              <a:ext uri="{FF2B5EF4-FFF2-40B4-BE49-F238E27FC236}">
                <a16:creationId xmlns:a16="http://schemas.microsoft.com/office/drawing/2014/main" id="{E5C60D68-39F9-3505-58D7-595BD68586D7}"/>
              </a:ext>
            </a:extLst>
          </p:cNvPr>
          <p:cNvSpPr txBox="1"/>
          <p:nvPr/>
        </p:nvSpPr>
        <p:spPr>
          <a:xfrm>
            <a:off x="3707904" y="149453"/>
            <a:ext cx="1415772" cy="584775"/>
          </a:xfrm>
          <a:prstGeom prst="rect">
            <a:avLst/>
          </a:prstGeom>
          <a:noFill/>
          <a:ln>
            <a:solidFill>
              <a:schemeClr val="accent1"/>
            </a:solidFill>
          </a:ln>
        </p:spPr>
        <p:txBody>
          <a:bodyPr wrap="none" rtlCol="0">
            <a:spAutoFit/>
          </a:bodyPr>
          <a:lstStyle/>
          <a:p>
            <a:r>
              <a:rPr kumimoji="1" lang="ja-JP" altLang="en-US" sz="3200" dirty="0">
                <a:latin typeface="UD デジタル 教科書体 NP" panose="02020400000000000000" pitchFamily="18" charset="-128"/>
                <a:ea typeface="UD デジタル 教科書体 NP" panose="02020400000000000000" pitchFamily="18" charset="-128"/>
              </a:rPr>
              <a:t>当事者</a:t>
            </a:r>
          </a:p>
        </p:txBody>
      </p:sp>
      <p:sp>
        <p:nvSpPr>
          <p:cNvPr id="4" name="テキスト ボックス 3">
            <a:extLst>
              <a:ext uri="{FF2B5EF4-FFF2-40B4-BE49-F238E27FC236}">
                <a16:creationId xmlns:a16="http://schemas.microsoft.com/office/drawing/2014/main" id="{BF7BE010-AAB9-21A3-65F8-F53EDA58CA0D}"/>
              </a:ext>
            </a:extLst>
          </p:cNvPr>
          <p:cNvSpPr txBox="1"/>
          <p:nvPr/>
        </p:nvSpPr>
        <p:spPr>
          <a:xfrm>
            <a:off x="794920" y="819731"/>
            <a:ext cx="1005403" cy="584775"/>
          </a:xfrm>
          <a:prstGeom prst="rect">
            <a:avLst/>
          </a:prstGeom>
          <a:noFill/>
          <a:ln>
            <a:solidFill>
              <a:schemeClr val="accent1"/>
            </a:solidFill>
          </a:ln>
        </p:spPr>
        <p:txBody>
          <a:bodyPr wrap="none" rtlCol="0">
            <a:spAutoFit/>
          </a:bodyPr>
          <a:lstStyle/>
          <a:p>
            <a:r>
              <a:rPr kumimoji="1" lang="ja-JP" altLang="en-US" sz="3200" dirty="0">
                <a:latin typeface="UD デジタル 教科書体 NP" panose="02020400000000000000" pitchFamily="18" charset="-128"/>
                <a:ea typeface="UD デジタル 教科書体 NP" panose="02020400000000000000" pitchFamily="18" charset="-128"/>
              </a:rPr>
              <a:t>原告</a:t>
            </a:r>
          </a:p>
        </p:txBody>
      </p:sp>
      <p:sp>
        <p:nvSpPr>
          <p:cNvPr id="5" name="テキスト ボックス 4">
            <a:extLst>
              <a:ext uri="{FF2B5EF4-FFF2-40B4-BE49-F238E27FC236}">
                <a16:creationId xmlns:a16="http://schemas.microsoft.com/office/drawing/2014/main" id="{3A2D80D5-BE34-BEAA-1FEF-952CDFA16EC0}"/>
              </a:ext>
            </a:extLst>
          </p:cNvPr>
          <p:cNvSpPr txBox="1"/>
          <p:nvPr/>
        </p:nvSpPr>
        <p:spPr>
          <a:xfrm>
            <a:off x="794839" y="1420530"/>
            <a:ext cx="7462299" cy="3108543"/>
          </a:xfrm>
          <a:prstGeom prst="rect">
            <a:avLst/>
          </a:prstGeom>
          <a:noFill/>
          <a:ln>
            <a:solidFill>
              <a:schemeClr val="accent1"/>
            </a:solidFill>
          </a:ln>
        </p:spPr>
        <p:txBody>
          <a:bodyPr wrap="none" rtlCol="0">
            <a:spAutoFit/>
          </a:bodyPr>
          <a:lstStyle/>
          <a:p>
            <a:r>
              <a:rPr kumimoji="1" lang="ja-JP" altLang="en-US" dirty="0">
                <a:latin typeface="UD デジタル 教科書体 NP" panose="02020400000000000000" pitchFamily="18" charset="-128"/>
                <a:ea typeface="UD デジタル 教科書体 NP" panose="02020400000000000000" pitchFamily="18" charset="-128"/>
              </a:rPr>
              <a:t>　</a:t>
            </a:r>
            <a:r>
              <a:rPr kumimoji="1" lang="ja-JP" altLang="en-US" sz="2800" dirty="0">
                <a:latin typeface="UD デジタル 教科書体 NP" panose="02020400000000000000" pitchFamily="18" charset="-128"/>
                <a:ea typeface="UD デジタル 教科書体 NP" panose="02020400000000000000" pitchFamily="18" charset="-128"/>
              </a:rPr>
              <a:t>昭和</a:t>
            </a:r>
            <a:r>
              <a:rPr kumimoji="1" lang="en-US" altLang="ja-JP" sz="2800" dirty="0">
                <a:latin typeface="UD デジタル 教科書体 NP" panose="02020400000000000000" pitchFamily="18" charset="-128"/>
                <a:ea typeface="UD デジタル 教科書体 NP" panose="02020400000000000000" pitchFamily="18" charset="-128"/>
              </a:rPr>
              <a:t>36</a:t>
            </a:r>
            <a:r>
              <a:rPr kumimoji="1" lang="ja-JP" altLang="en-US" sz="2800" dirty="0">
                <a:latin typeface="UD デジタル 教科書体 NP" panose="02020400000000000000" pitchFamily="18" charset="-128"/>
                <a:ea typeface="UD デジタル 教科書体 NP" panose="02020400000000000000" pitchFamily="18" charset="-128"/>
              </a:rPr>
              <a:t>年（</a:t>
            </a:r>
            <a:r>
              <a:rPr kumimoji="1" lang="en-US" altLang="ja-JP" sz="2800" dirty="0">
                <a:latin typeface="UD デジタル 教科書体 NP" panose="02020400000000000000" pitchFamily="18" charset="-128"/>
                <a:ea typeface="UD デジタル 教科書体 NP" panose="02020400000000000000" pitchFamily="18" charset="-128"/>
              </a:rPr>
              <a:t>1961</a:t>
            </a:r>
            <a:r>
              <a:rPr kumimoji="1" lang="ja-JP" altLang="en-US" sz="2800" dirty="0">
                <a:latin typeface="UD デジタル 教科書体 NP" panose="02020400000000000000" pitchFamily="18" charset="-128"/>
                <a:ea typeface="UD デジタル 教科書体 NP" panose="02020400000000000000" pitchFamily="18" charset="-128"/>
              </a:rPr>
              <a:t>年）生まれ。</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kumimoji="1" lang="ja-JP" altLang="en-US" sz="2800" dirty="0">
                <a:latin typeface="UD デジタル 教科書体 NP" panose="02020400000000000000" pitchFamily="18" charset="-128"/>
                <a:ea typeface="UD デジタル 教科書体 NP" panose="02020400000000000000" pitchFamily="18" charset="-128"/>
              </a:rPr>
              <a:t>令和</a:t>
            </a:r>
            <a:r>
              <a:rPr kumimoji="1" lang="en-US" altLang="ja-JP" sz="2800" dirty="0">
                <a:latin typeface="UD デジタル 教科書体 NP" panose="02020400000000000000" pitchFamily="18" charset="-128"/>
                <a:ea typeface="UD デジタル 教科書体 NP" panose="02020400000000000000" pitchFamily="18" charset="-128"/>
              </a:rPr>
              <a:t>4</a:t>
            </a:r>
            <a:r>
              <a:rPr kumimoji="1" lang="ja-JP" altLang="en-US" sz="2800" dirty="0">
                <a:latin typeface="UD デジタル 教科書体 NP" panose="02020400000000000000" pitchFamily="18" charset="-128"/>
                <a:ea typeface="UD デジタル 教科書体 NP" panose="02020400000000000000" pitchFamily="18" charset="-128"/>
              </a:rPr>
              <a:t>年（</a:t>
            </a:r>
            <a:r>
              <a:rPr kumimoji="1" lang="en-US" altLang="ja-JP" sz="2800" dirty="0">
                <a:latin typeface="UD デジタル 教科書体 NP" panose="02020400000000000000" pitchFamily="18" charset="-128"/>
                <a:ea typeface="UD デジタル 教科書体 NP" panose="02020400000000000000" pitchFamily="18" charset="-128"/>
              </a:rPr>
              <a:t>2022</a:t>
            </a:r>
            <a:r>
              <a:rPr kumimoji="1" lang="ja-JP" altLang="en-US" sz="2800" dirty="0">
                <a:latin typeface="UD デジタル 教科書体 NP" panose="02020400000000000000" pitchFamily="18" charset="-128"/>
                <a:ea typeface="UD デジタル 教科書体 NP" panose="02020400000000000000" pitchFamily="18" charset="-128"/>
              </a:rPr>
              <a:t>年）</a:t>
            </a:r>
            <a:r>
              <a:rPr kumimoji="1" lang="en-US" altLang="ja-JP" sz="2800" dirty="0">
                <a:latin typeface="UD デジタル 教科書体 NP" panose="02020400000000000000" pitchFamily="18" charset="-128"/>
                <a:ea typeface="UD デジタル 教科書体 NP" panose="02020400000000000000" pitchFamily="18" charset="-128"/>
              </a:rPr>
              <a:t>8</a:t>
            </a:r>
            <a:r>
              <a:rPr kumimoji="1" lang="ja-JP" altLang="en-US" sz="2800" dirty="0">
                <a:latin typeface="UD デジタル 教科書体 NP" panose="02020400000000000000" pitchFamily="18" charset="-128"/>
                <a:ea typeface="UD デジタル 教科書体 NP" panose="02020400000000000000" pitchFamily="18" charset="-128"/>
              </a:rPr>
              <a:t>月</a:t>
            </a:r>
            <a:r>
              <a:rPr kumimoji="1" lang="en-US" altLang="ja-JP" sz="2800" dirty="0">
                <a:latin typeface="UD デジタル 教科書体 NP" panose="02020400000000000000" pitchFamily="18" charset="-128"/>
                <a:ea typeface="UD デジタル 教科書体 NP" panose="02020400000000000000" pitchFamily="18" charset="-128"/>
              </a:rPr>
              <a:t>3</a:t>
            </a:r>
            <a:r>
              <a:rPr kumimoji="1" lang="ja-JP" altLang="en-US" sz="2800" dirty="0">
                <a:latin typeface="UD デジタル 教科書体 NP" panose="02020400000000000000" pitchFamily="18" charset="-128"/>
                <a:ea typeface="UD デジタル 教科書体 NP" panose="02020400000000000000" pitchFamily="18" charset="-128"/>
              </a:rPr>
              <a:t>日の本件却下処分</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当時</a:t>
            </a:r>
            <a:r>
              <a:rPr lang="en-US" altLang="ja-JP" sz="2800" dirty="0">
                <a:latin typeface="UD デジタル 教科書体 NP" panose="02020400000000000000" pitchFamily="18" charset="-128"/>
                <a:ea typeface="UD デジタル 教科書体 NP" panose="02020400000000000000" pitchFamily="18" charset="-128"/>
              </a:rPr>
              <a:t>60</a:t>
            </a:r>
            <a:r>
              <a:rPr lang="ja-JP" altLang="en-US" sz="2800" dirty="0">
                <a:latin typeface="UD デジタル 教科書体 NP" panose="02020400000000000000" pitchFamily="18" charset="-128"/>
                <a:ea typeface="UD デジタル 教科書体 NP" panose="02020400000000000000" pitchFamily="18" charset="-128"/>
              </a:rPr>
              <a:t>歳。</a:t>
            </a:r>
            <a:endParaRPr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　海外赴任も少なくない、政府系団体勤務の</a:t>
            </a:r>
            <a:endParaRPr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サラリーマンを</a:t>
            </a:r>
            <a:r>
              <a:rPr lang="en-US" altLang="ja-JP" sz="2800" dirty="0">
                <a:latin typeface="UD デジタル 教科書体 NP" panose="02020400000000000000" pitchFamily="18" charset="-128"/>
                <a:ea typeface="UD デジタル 教科書体 NP" panose="02020400000000000000" pitchFamily="18" charset="-128"/>
              </a:rPr>
              <a:t>24</a:t>
            </a:r>
            <a:r>
              <a:rPr lang="ja-JP" altLang="en-US" sz="2800" dirty="0">
                <a:latin typeface="UD デジタル 教科書体 NP" panose="02020400000000000000" pitchFamily="18" charset="-128"/>
                <a:ea typeface="UD デジタル 教科書体 NP" panose="02020400000000000000" pitchFamily="18" charset="-128"/>
              </a:rPr>
              <a:t>年間務める。</a:t>
            </a:r>
            <a:endParaRPr lang="en-US" altLang="ja-JP" sz="2800" dirty="0">
              <a:latin typeface="UD デジタル 教科書体 NP" panose="02020400000000000000" pitchFamily="18" charset="-128"/>
              <a:ea typeface="UD デジタル 教科書体 NP" panose="02020400000000000000" pitchFamily="18" charset="-128"/>
            </a:endParaRPr>
          </a:p>
          <a:p>
            <a:r>
              <a:rPr kumimoji="1" lang="ja-JP" altLang="en-US" sz="2800" dirty="0">
                <a:latin typeface="UD デジタル 教科書体 NP" panose="02020400000000000000" pitchFamily="18" charset="-128"/>
                <a:ea typeface="UD デジタル 教科書体 NP" panose="02020400000000000000" pitchFamily="18" charset="-128"/>
              </a:rPr>
              <a:t>　平成</a:t>
            </a:r>
            <a:r>
              <a:rPr kumimoji="1" lang="en-US" altLang="ja-JP" sz="2800" dirty="0">
                <a:latin typeface="UD デジタル 教科書体 NP" panose="02020400000000000000" pitchFamily="18" charset="-128"/>
                <a:ea typeface="UD デジタル 教科書体 NP" panose="02020400000000000000" pitchFamily="18" charset="-128"/>
              </a:rPr>
              <a:t>30</a:t>
            </a:r>
            <a:r>
              <a:rPr kumimoji="1" lang="ja-JP" altLang="en-US" sz="2800" dirty="0">
                <a:latin typeface="UD デジタル 教科書体 NP" panose="02020400000000000000" pitchFamily="18" charset="-128"/>
                <a:ea typeface="UD デジタル 教科書体 NP" panose="02020400000000000000" pitchFamily="18" charset="-128"/>
              </a:rPr>
              <a:t>年（</a:t>
            </a:r>
            <a:r>
              <a:rPr kumimoji="1" lang="en-US" altLang="ja-JP" sz="2800" dirty="0">
                <a:latin typeface="UD デジタル 教科書体 NP" panose="02020400000000000000" pitchFamily="18" charset="-128"/>
                <a:ea typeface="UD デジタル 教科書体 NP" panose="02020400000000000000" pitchFamily="18" charset="-128"/>
              </a:rPr>
              <a:t>2018</a:t>
            </a:r>
            <a:r>
              <a:rPr kumimoji="1" lang="ja-JP" altLang="en-US" sz="2800" dirty="0">
                <a:latin typeface="UD デジタル 教科書体 NP" panose="02020400000000000000" pitchFamily="18" charset="-128"/>
                <a:ea typeface="UD デジタル 教科書体 NP" panose="02020400000000000000" pitchFamily="18" charset="-128"/>
              </a:rPr>
              <a:t>年）</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kumimoji="1" lang="ja-JP" altLang="en-US" sz="2800" dirty="0">
                <a:latin typeface="UD デジタル 教科書体 NP" panose="02020400000000000000" pitchFamily="18" charset="-128"/>
                <a:ea typeface="UD デジタル 教科書体 NP" panose="02020400000000000000" pitchFamily="18" charset="-128"/>
              </a:rPr>
              <a:t>筋萎縮性側索硬化症 （</a:t>
            </a:r>
            <a:r>
              <a:rPr kumimoji="1" lang="en-US" altLang="ja-JP" sz="2800" dirty="0">
                <a:latin typeface="UD デジタル 教科書体 NP" panose="02020400000000000000" pitchFamily="18" charset="-128"/>
                <a:ea typeface="UD デジタル 教科書体 NP" panose="02020400000000000000" pitchFamily="18" charset="-128"/>
              </a:rPr>
              <a:t>ALS</a:t>
            </a:r>
            <a:r>
              <a:rPr kumimoji="1" lang="ja-JP" altLang="en-US" sz="2800" dirty="0">
                <a:latin typeface="UD デジタル 教科書体 NP" panose="02020400000000000000" pitchFamily="18" charset="-128"/>
                <a:ea typeface="UD デジタル 教科書体 NP" panose="02020400000000000000" pitchFamily="18" charset="-128"/>
              </a:rPr>
              <a:t>）の診断受ける。</a:t>
            </a:r>
          </a:p>
        </p:txBody>
      </p:sp>
      <p:sp>
        <p:nvSpPr>
          <p:cNvPr id="6" name="テキスト ボックス 5">
            <a:extLst>
              <a:ext uri="{FF2B5EF4-FFF2-40B4-BE49-F238E27FC236}">
                <a16:creationId xmlns:a16="http://schemas.microsoft.com/office/drawing/2014/main" id="{004877B2-3B9A-1F4B-4C1B-07709570FAAA}"/>
              </a:ext>
            </a:extLst>
          </p:cNvPr>
          <p:cNvSpPr txBox="1"/>
          <p:nvPr/>
        </p:nvSpPr>
        <p:spPr>
          <a:xfrm>
            <a:off x="794839" y="4728387"/>
            <a:ext cx="1005403" cy="584775"/>
          </a:xfrm>
          <a:prstGeom prst="rect">
            <a:avLst/>
          </a:prstGeom>
          <a:noFill/>
          <a:ln>
            <a:solidFill>
              <a:schemeClr val="accent1"/>
            </a:solidFill>
          </a:ln>
        </p:spPr>
        <p:txBody>
          <a:bodyPr wrap="none" rtlCol="0">
            <a:spAutoFit/>
          </a:bodyPr>
          <a:lstStyle/>
          <a:p>
            <a:r>
              <a:rPr kumimoji="1" lang="ja-JP" altLang="en-US" sz="3200" dirty="0">
                <a:latin typeface="UD デジタル 教科書体 NP" panose="02020400000000000000" pitchFamily="18" charset="-128"/>
                <a:ea typeface="UD デジタル 教科書体 NP" panose="02020400000000000000" pitchFamily="18" charset="-128"/>
              </a:rPr>
              <a:t>家族</a:t>
            </a:r>
          </a:p>
        </p:txBody>
      </p:sp>
      <p:sp>
        <p:nvSpPr>
          <p:cNvPr id="8" name="テキスト ボックス 7">
            <a:extLst>
              <a:ext uri="{FF2B5EF4-FFF2-40B4-BE49-F238E27FC236}">
                <a16:creationId xmlns:a16="http://schemas.microsoft.com/office/drawing/2014/main" id="{93530FF5-B8CC-6A44-5D42-5C3AA003F4B5}"/>
              </a:ext>
            </a:extLst>
          </p:cNvPr>
          <p:cNvSpPr txBox="1"/>
          <p:nvPr/>
        </p:nvSpPr>
        <p:spPr>
          <a:xfrm>
            <a:off x="809827" y="5317148"/>
            <a:ext cx="6878806" cy="954107"/>
          </a:xfrm>
          <a:prstGeom prst="rect">
            <a:avLst/>
          </a:prstGeom>
          <a:noFill/>
          <a:ln>
            <a:solidFill>
              <a:schemeClr val="accent1"/>
            </a:solidFill>
          </a:ln>
        </p:spPr>
        <p:txBody>
          <a:bodyPr wrap="none" rtlCol="0">
            <a:spAutoFit/>
          </a:bodyPr>
          <a:lstStyle/>
          <a:p>
            <a:r>
              <a:rPr kumimoji="1" lang="ja-JP" altLang="en-US" sz="2800" dirty="0">
                <a:latin typeface="UD デジタル 教科書体 NP" panose="02020400000000000000" pitchFamily="18" charset="-128"/>
                <a:ea typeface="UD デジタル 教科書体 NP" panose="02020400000000000000" pitchFamily="18" charset="-128"/>
              </a:rPr>
              <a:t>　本件処分時</a:t>
            </a:r>
            <a:endParaRPr kumimoji="1" lang="en-US" altLang="ja-JP" sz="2800" dirty="0">
              <a:latin typeface="UD デジタル 教科書体 NP" panose="02020400000000000000" pitchFamily="18" charset="-128"/>
              <a:ea typeface="UD デジタル 教科書体 NP" panose="02020400000000000000" pitchFamily="18" charset="-128"/>
            </a:endParaRPr>
          </a:p>
          <a:p>
            <a:r>
              <a:rPr lang="ja-JP" altLang="en-US" sz="2800" dirty="0">
                <a:latin typeface="UD デジタル 教科書体 NP" panose="02020400000000000000" pitchFamily="18" charset="-128"/>
                <a:ea typeface="UD デジタル 教科書体 NP" panose="02020400000000000000" pitchFamily="18" charset="-128"/>
              </a:rPr>
              <a:t>　　</a:t>
            </a:r>
            <a:r>
              <a:rPr kumimoji="1" lang="en-US" altLang="ja-JP" sz="2800" dirty="0">
                <a:latin typeface="UD デジタル 教科書体 NP" panose="02020400000000000000" pitchFamily="18" charset="-128"/>
                <a:ea typeface="UD デジタル 教科書体 NP" panose="02020400000000000000" pitchFamily="18" charset="-128"/>
              </a:rPr>
              <a:t>41</a:t>
            </a:r>
            <a:r>
              <a:rPr kumimoji="1" lang="ja-JP" altLang="en-US" sz="2800" dirty="0">
                <a:latin typeface="UD デジタル 教科書体 NP" panose="02020400000000000000" pitchFamily="18" charset="-128"/>
                <a:ea typeface="UD デジタル 教科書体 NP" panose="02020400000000000000" pitchFamily="18" charset="-128"/>
              </a:rPr>
              <a:t>歳の妻と</a:t>
            </a:r>
            <a:r>
              <a:rPr kumimoji="1" lang="en-US" altLang="ja-JP" sz="2800" dirty="0">
                <a:latin typeface="UD デジタル 教科書体 NP" panose="02020400000000000000" pitchFamily="18" charset="-128"/>
                <a:ea typeface="UD デジタル 教科書体 NP" panose="02020400000000000000" pitchFamily="18" charset="-128"/>
              </a:rPr>
              <a:t>4</a:t>
            </a:r>
            <a:r>
              <a:rPr kumimoji="1" lang="ja-JP" altLang="en-US" sz="2800" dirty="0">
                <a:latin typeface="UD デジタル 教科書体 NP" panose="02020400000000000000" pitchFamily="18" charset="-128"/>
                <a:ea typeface="UD デジタル 教科書体 NP" panose="02020400000000000000" pitchFamily="18" charset="-128"/>
              </a:rPr>
              <a:t>歳の男児の</a:t>
            </a:r>
            <a:r>
              <a:rPr kumimoji="1" lang="en-US" altLang="ja-JP" sz="2800" dirty="0">
                <a:latin typeface="UD デジタル 教科書体 NP" panose="02020400000000000000" pitchFamily="18" charset="-128"/>
                <a:ea typeface="UD デジタル 教科書体 NP" panose="02020400000000000000" pitchFamily="18" charset="-128"/>
              </a:rPr>
              <a:t>3</a:t>
            </a:r>
            <a:r>
              <a:rPr kumimoji="1" lang="ja-JP" altLang="en-US" sz="2800" dirty="0">
                <a:latin typeface="UD デジタル 教科書体 NP" panose="02020400000000000000" pitchFamily="18" charset="-128"/>
                <a:ea typeface="UD デジタル 教科書体 NP" panose="02020400000000000000" pitchFamily="18" charset="-128"/>
              </a:rPr>
              <a:t>人暮らし。</a:t>
            </a:r>
          </a:p>
        </p:txBody>
      </p:sp>
    </p:spTree>
    <p:extLst>
      <p:ext uri="{BB962C8B-B14F-4D97-AF65-F5344CB8AC3E}">
        <p14:creationId xmlns:p14="http://schemas.microsoft.com/office/powerpoint/2010/main" val="2381694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7D22882-7062-10C1-B390-98DF331D1865}"/>
              </a:ext>
            </a:extLst>
          </p:cNvPr>
          <p:cNvSpPr>
            <a:spLocks noGrp="1"/>
          </p:cNvSpPr>
          <p:nvPr>
            <p:ph type="sldNum" sz="quarter" idx="12"/>
          </p:nvPr>
        </p:nvSpPr>
        <p:spPr/>
        <p:txBody>
          <a:bodyPr/>
          <a:lstStyle/>
          <a:p>
            <a:fld id="{46D0DC6E-7F0F-4770-9A5B-5FA6DC4EB702}" type="slidenum">
              <a:rPr kumimoji="1" lang="ja-JP" altLang="en-US" smtClean="0"/>
              <a:t>4</a:t>
            </a:fld>
            <a:endParaRPr kumimoji="1" lang="ja-JP" altLang="en-US"/>
          </a:p>
        </p:txBody>
      </p:sp>
      <p:sp>
        <p:nvSpPr>
          <p:cNvPr id="4" name="テキスト ボックス 3">
            <a:extLst>
              <a:ext uri="{FF2B5EF4-FFF2-40B4-BE49-F238E27FC236}">
                <a16:creationId xmlns:a16="http://schemas.microsoft.com/office/drawing/2014/main" id="{FF0DE6B1-3FC5-70D2-7F51-9D71C3EE446E}"/>
              </a:ext>
            </a:extLst>
          </p:cNvPr>
          <p:cNvSpPr txBox="1"/>
          <p:nvPr/>
        </p:nvSpPr>
        <p:spPr>
          <a:xfrm>
            <a:off x="457200" y="662484"/>
            <a:ext cx="8308379" cy="5262979"/>
          </a:xfrm>
          <a:prstGeom prst="rect">
            <a:avLst/>
          </a:prstGeom>
          <a:noFill/>
          <a:ln>
            <a:solidFill>
              <a:schemeClr val="accent1"/>
            </a:solidFill>
          </a:ln>
        </p:spPr>
        <p:txBody>
          <a:bodyPr wrap="square">
            <a:spAutoFit/>
          </a:bodyPr>
          <a:lstStyle/>
          <a:p>
            <a:pPr indent="152400" algn="just"/>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【ＡＬＳ】は、</a:t>
            </a:r>
            <a:endPar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重篤な筋肉の萎縮と筋力低下をきたす運動神経系の変性疾患。　</a:t>
            </a:r>
            <a:endPar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r>
              <a:rPr lang="en-US" altLang="ja-JP" sz="2800" kern="100" dirty="0">
                <a:effectLst/>
                <a:latin typeface="UD デジタル 教科書体 NP-R" panose="02020400000000000000" pitchFamily="18" charset="-128"/>
                <a:ea typeface="游明朝" panose="02020400000000000000" pitchFamily="18" charset="-128"/>
                <a:cs typeface="Times New Roman" panose="02020603050405020304" pitchFamily="18" charset="0"/>
              </a:rPr>
              <a:t>30</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年ほど前まで医学もＡＬＳを「</a:t>
            </a:r>
            <a:r>
              <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3</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年程度で亡くなる原因不明の終末患者」という見方をしてきた。</a:t>
            </a:r>
            <a:endPar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r>
              <a:rPr lang="ja-JP" altLang="en-US" sz="2800" kern="100" dirty="0">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近時発症の機序は徐々に明らかにされ</a:t>
            </a:r>
            <a:r>
              <a:rPr lang="ja-JP" altLang="en-US"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つつあるが</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未だ発症原因が不明の進行性の難病</a:t>
            </a:r>
            <a:r>
              <a:rPr lang="ja-JP" altLang="en-US"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endPar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現在のところ</a:t>
            </a:r>
            <a:r>
              <a:rPr lang="ja-JP" altLang="en-US"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抜本的</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な治療法</a:t>
            </a:r>
            <a:r>
              <a:rPr lang="ja-JP" altLang="en-US"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はない</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lgn="just"/>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しかし在宅福祉</a:t>
            </a:r>
            <a:r>
              <a:rPr lang="ja-JP" altLang="en-US"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の支援があれば</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、人工呼吸器さえ装着すれば、</a:t>
            </a:r>
            <a:r>
              <a:rPr lang="en-US"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30</a:t>
            </a:r>
            <a:r>
              <a:rPr lang="ja-JP" altLang="ja-JP" sz="28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年以上の長期にわたり様々な社会参加を行いながら在宅生活を行うＡＬＳ患者の姿が当たり前となりつつある。　</a:t>
            </a:r>
            <a:endParaRPr lang="ja-JP" altLang="ja-JP" sz="28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22634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140F57B-D274-C432-E73D-905CB5AE9B62}"/>
              </a:ext>
            </a:extLst>
          </p:cNvPr>
          <p:cNvSpPr>
            <a:spLocks noGrp="1"/>
          </p:cNvSpPr>
          <p:nvPr>
            <p:ph type="sldNum" sz="quarter" idx="12"/>
          </p:nvPr>
        </p:nvSpPr>
        <p:spPr/>
        <p:txBody>
          <a:bodyPr/>
          <a:lstStyle/>
          <a:p>
            <a:fld id="{46D0DC6E-7F0F-4770-9A5B-5FA6DC4EB702}" type="slidenum">
              <a:rPr kumimoji="1" lang="ja-JP" altLang="en-US" smtClean="0"/>
              <a:t>5</a:t>
            </a:fld>
            <a:endParaRPr kumimoji="1" lang="ja-JP" altLang="en-US"/>
          </a:p>
        </p:txBody>
      </p:sp>
      <p:sp>
        <p:nvSpPr>
          <p:cNvPr id="4" name="テキスト ボックス 3">
            <a:extLst>
              <a:ext uri="{FF2B5EF4-FFF2-40B4-BE49-F238E27FC236}">
                <a16:creationId xmlns:a16="http://schemas.microsoft.com/office/drawing/2014/main" id="{AC8A6098-F13C-B534-5873-57B37AB3E922}"/>
              </a:ext>
            </a:extLst>
          </p:cNvPr>
          <p:cNvSpPr txBox="1"/>
          <p:nvPr/>
        </p:nvSpPr>
        <p:spPr>
          <a:xfrm>
            <a:off x="143508" y="350501"/>
            <a:ext cx="8856984" cy="4339650"/>
          </a:xfrm>
          <a:prstGeom prst="rect">
            <a:avLst/>
          </a:prstGeom>
          <a:noFill/>
        </p:spPr>
        <p:txBody>
          <a:bodyPr wrap="square">
            <a:spAutoFit/>
          </a:bodyPr>
          <a:lstStyle/>
          <a:p>
            <a:pPr marL="279400" indent="-279400" algn="just"/>
            <a:r>
              <a:rPr lang="ja-JP" altLang="ja-JP" sz="1800" b="0" kern="100" dirty="0">
                <a:effectLst/>
                <a:latin typeface="ＭＳ ゴシック" panose="020B0609070205080204" pitchFamily="49" charset="-128"/>
                <a:ea typeface="ＭＳ 明朝" panose="02020609040205080304" pitchFamily="17" charset="-128"/>
                <a:cs typeface="Times New Roman" panose="02020603050405020304" pitchFamily="18" charset="0"/>
              </a:rPr>
              <a:t>　</a:t>
            </a:r>
            <a:r>
              <a:rPr lang="ja-JP" altLang="en-US" sz="280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人工呼吸器を装着すると痰の吸引等の医療的ケアを含む</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24</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時間介護が不可欠となるため、</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介護が大変になる</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同居家族に気兼ねして、人工呼吸器装着を選択出来ずに亡くなっていく患者が多い現実</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が</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ある。</a:t>
            </a:r>
            <a:endPar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79400" indent="-279400" algn="just"/>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ＡＬＳ支援に関わる関係者の感覚では、人工呼吸器装着を選べる人は</a:t>
            </a:r>
            <a:r>
              <a:rPr lang="en-US"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10</a:t>
            </a:r>
            <a:r>
              <a:rPr lang="ja-JP"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人中</a:t>
            </a:r>
            <a:r>
              <a:rPr lang="en-US"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a:t>
            </a:r>
            <a:r>
              <a:rPr lang="ja-JP"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人程度と言われる</a:t>
            </a:r>
            <a:endParaRPr lang="en-US" altLang="ja-JP" sz="2800" b="0" kern="100" dirty="0">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279400" indent="-279400" algn="just"/>
            <a:r>
              <a:rPr lang="ja-JP" altLang="en-US" sz="2800"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（＊「筋萎縮性側索硬化症患者の心理人工呼吸器装着の意思決定」</a:t>
            </a:r>
            <a:r>
              <a:rPr lang="ja-JP" altLang="en-US" sz="2400" dirty="0">
                <a:latin typeface="UD デジタル 教科書体 NP-R" panose="02020400000000000000" pitchFamily="18" charset="-128"/>
                <a:ea typeface="UD デジタル 教科書体 NP-R" panose="02020400000000000000" pitchFamily="18" charset="-128"/>
              </a:rPr>
              <a:t>森朋子・湯 浅龍彦</a:t>
            </a:r>
            <a:r>
              <a:rPr lang="en-US" altLang="ja-JP" sz="2400" dirty="0">
                <a:latin typeface="UD デジタル 教科書体 NP-R" panose="02020400000000000000" pitchFamily="18" charset="-128"/>
                <a:ea typeface="UD デジタル 教科書体 NP-R" panose="02020400000000000000" pitchFamily="18" charset="-128"/>
              </a:rPr>
              <a:t> </a:t>
            </a:r>
            <a:r>
              <a:rPr lang="ja-JP" altLang="en-US" sz="2400" dirty="0">
                <a:latin typeface="UD デジタル 教科書体 NP-R" panose="02020400000000000000" pitchFamily="18" charset="-128"/>
                <a:ea typeface="UD デジタル 教科書体 NP-R" panose="02020400000000000000" pitchFamily="18" charset="-128"/>
              </a:rPr>
              <a:t>・</a:t>
            </a:r>
            <a:r>
              <a:rPr lang="zh-CN" altLang="en-US" sz="2400" dirty="0">
                <a:latin typeface="UD デジタル 教科書体 NP-R" panose="02020400000000000000" pitchFamily="18" charset="-128"/>
                <a:ea typeface="UD デジタル 教科書体 NP-R" panose="02020400000000000000" pitchFamily="18" charset="-128"/>
              </a:rPr>
              <a:t>一般社団法人 国立医療学会</a:t>
            </a:r>
            <a:r>
              <a:rPr lang="ja-JP" altLang="en-US" sz="2400" dirty="0">
                <a:latin typeface="UD デジタル 教科書体 NP-R" panose="02020400000000000000" pitchFamily="18" charset="-128"/>
                <a:ea typeface="UD デジタル 教科書体 NP-R" panose="02020400000000000000" pitchFamily="18" charset="-128"/>
              </a:rPr>
              <a:t>発行「医療」</a:t>
            </a:r>
            <a:r>
              <a:rPr lang="en-US" altLang="zh-CN" sz="2400" dirty="0">
                <a:latin typeface="UD デジタル 教科書体 NP-R" panose="02020400000000000000" pitchFamily="18" charset="-128"/>
                <a:ea typeface="UD デジタル 教科書体 NP-R" panose="02020400000000000000" pitchFamily="18" charset="-128"/>
              </a:rPr>
              <a:t>2006 </a:t>
            </a:r>
            <a:r>
              <a:rPr lang="zh-CN" altLang="en-US" sz="2400" dirty="0">
                <a:latin typeface="UD デジタル 教科書体 NP-R" panose="02020400000000000000" pitchFamily="18" charset="-128"/>
                <a:ea typeface="UD デジタル 教科書体 NP-R" panose="02020400000000000000" pitchFamily="18" charset="-128"/>
              </a:rPr>
              <a:t>年 </a:t>
            </a:r>
            <a:r>
              <a:rPr lang="en-US" altLang="zh-CN" sz="2400" dirty="0">
                <a:latin typeface="UD デジタル 教科書体 NP-R" panose="02020400000000000000" pitchFamily="18" charset="-128"/>
                <a:ea typeface="UD デジタル 教科書体 NP-R" panose="02020400000000000000" pitchFamily="18" charset="-128"/>
              </a:rPr>
              <a:t>60 </a:t>
            </a:r>
            <a:r>
              <a:rPr lang="zh-CN" altLang="en-US" sz="2400" dirty="0">
                <a:latin typeface="UD デジタル 教科書体 NP-R" panose="02020400000000000000" pitchFamily="18" charset="-128"/>
                <a:ea typeface="UD デジタル 教科書体 NP-R" panose="02020400000000000000" pitchFamily="18" charset="-128"/>
              </a:rPr>
              <a:t>巻 </a:t>
            </a:r>
            <a:r>
              <a:rPr lang="en-US" altLang="zh-CN" sz="2400" dirty="0">
                <a:latin typeface="UD デジタル 教科書体 NP-R" panose="02020400000000000000" pitchFamily="18" charset="-128"/>
                <a:ea typeface="UD デジタル 教科書体 NP-R" panose="02020400000000000000" pitchFamily="18" charset="-128"/>
              </a:rPr>
              <a:t>10 </a:t>
            </a:r>
            <a:r>
              <a:rPr lang="zh-CN" altLang="en-US" sz="2400" dirty="0">
                <a:latin typeface="UD デジタル 教科書体 NP-R" panose="02020400000000000000" pitchFamily="18" charset="-128"/>
                <a:ea typeface="UD デジタル 教科書体 NP-R" panose="02020400000000000000" pitchFamily="18" charset="-128"/>
              </a:rPr>
              <a:t>号 </a:t>
            </a:r>
            <a:r>
              <a:rPr lang="en-US" altLang="zh-CN" sz="2400" dirty="0">
                <a:latin typeface="UD デジタル 教科書体 NP-R" panose="02020400000000000000" pitchFamily="18" charset="-128"/>
                <a:ea typeface="UD デジタル 教科書体 NP-R" panose="02020400000000000000" pitchFamily="18" charset="-128"/>
              </a:rPr>
              <a:t>p637</a:t>
            </a:r>
            <a:r>
              <a:rPr lang="ja-JP" altLang="en-US" sz="2400" dirty="0">
                <a:latin typeface="UD デジタル 教科書体 NP-R" panose="02020400000000000000" pitchFamily="18" charset="-128"/>
                <a:ea typeface="UD デジタル 教科書体 NP-R" panose="02020400000000000000" pitchFamily="18" charset="-128"/>
              </a:rPr>
              <a:t>～</a:t>
            </a:r>
            <a:r>
              <a:rPr lang="en-US" altLang="zh-CN" sz="2400" dirty="0">
                <a:latin typeface="UD デジタル 教科書体 NP-R" panose="02020400000000000000" pitchFamily="18" charset="-128"/>
                <a:ea typeface="UD デジタル 教科書体 NP-R" panose="02020400000000000000" pitchFamily="18" charset="-128"/>
              </a:rPr>
              <a:t>643</a:t>
            </a:r>
            <a:r>
              <a:rPr lang="ja-JP" altLang="en-US"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ja-JP" sz="24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2800"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lang="ja-JP" altLang="ja-JP" sz="2800" b="1"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F50F175C-A1CA-62CD-6BD0-4EE7D6155670}"/>
              </a:ext>
            </a:extLst>
          </p:cNvPr>
          <p:cNvSpPr txBox="1"/>
          <p:nvPr/>
        </p:nvSpPr>
        <p:spPr>
          <a:xfrm>
            <a:off x="683568" y="4771827"/>
            <a:ext cx="7920880" cy="1502847"/>
          </a:xfrm>
          <a:prstGeom prst="rect">
            <a:avLst/>
          </a:prstGeom>
          <a:solidFill>
            <a:srgbClr val="FFFF00"/>
          </a:solidFill>
        </p:spPr>
        <p:style>
          <a:lnRef idx="0">
            <a:schemeClr val="accent2"/>
          </a:lnRef>
          <a:fillRef idx="3">
            <a:schemeClr val="accent2"/>
          </a:fillRef>
          <a:effectRef idx="3">
            <a:schemeClr val="accent2"/>
          </a:effectRef>
          <a:fontRef idx="minor">
            <a:schemeClr val="lt1"/>
          </a:fontRef>
        </p:style>
        <p:txBody>
          <a:bodyPr wrap="square">
            <a:spAutoFit/>
          </a:bodyPr>
          <a:lstStyle/>
          <a:p>
            <a:pPr marL="279400" indent="-279400" algn="just">
              <a:lnSpc>
                <a:spcPct val="150000"/>
              </a:lnSpc>
            </a:pPr>
            <a:r>
              <a:rPr lang="ja-JP" altLang="en-US" sz="1800" kern="100" dirty="0">
                <a:solidFill>
                  <a:srgbClr val="FF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ja-JP" altLang="ja-JP" sz="3200" b="0"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つまり</a:t>
            </a:r>
            <a:r>
              <a:rPr lang="en-US" altLang="ja-JP" sz="3200" b="0"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ALS</a:t>
            </a:r>
            <a:r>
              <a:rPr lang="ja-JP" altLang="ja-JP" sz="3200" b="0"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を発症した人の７割程度は自死を選んでいる現状がある。</a:t>
            </a:r>
            <a:endParaRPr lang="ja-JP" altLang="ja-JP" sz="3200" b="1" kern="100" dirty="0">
              <a:solidFill>
                <a:srgbClr val="FF0000"/>
              </a:solidFill>
              <a:effectLst/>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Tree>
    <p:extLst>
      <p:ext uri="{BB962C8B-B14F-4D97-AF65-F5344CB8AC3E}">
        <p14:creationId xmlns:p14="http://schemas.microsoft.com/office/powerpoint/2010/main" val="68699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3C42F21C-45ED-0DA8-82A2-CF39FA44EBEA}"/>
              </a:ext>
            </a:extLst>
          </p:cNvPr>
          <p:cNvSpPr>
            <a:spLocks noGrp="1"/>
          </p:cNvSpPr>
          <p:nvPr>
            <p:ph type="sldNum" sz="quarter" idx="12"/>
          </p:nvPr>
        </p:nvSpPr>
        <p:spPr/>
        <p:txBody>
          <a:bodyPr/>
          <a:lstStyle/>
          <a:p>
            <a:fld id="{46D0DC6E-7F0F-4770-9A5B-5FA6DC4EB702}" type="slidenum">
              <a:rPr kumimoji="1" lang="ja-JP" altLang="en-US" smtClean="0"/>
              <a:t>6</a:t>
            </a:fld>
            <a:endParaRPr kumimoji="1" lang="ja-JP" altLang="en-US"/>
          </a:p>
        </p:txBody>
      </p:sp>
      <p:sp>
        <p:nvSpPr>
          <p:cNvPr id="4" name="テキスト ボックス 3">
            <a:extLst>
              <a:ext uri="{FF2B5EF4-FFF2-40B4-BE49-F238E27FC236}">
                <a16:creationId xmlns:a16="http://schemas.microsoft.com/office/drawing/2014/main" id="{6A0CB090-8380-B294-EFB1-0E61694F9636}"/>
              </a:ext>
            </a:extLst>
          </p:cNvPr>
          <p:cNvSpPr txBox="1"/>
          <p:nvPr/>
        </p:nvSpPr>
        <p:spPr>
          <a:xfrm>
            <a:off x="612557" y="827743"/>
            <a:ext cx="8064896" cy="5202514"/>
          </a:xfrm>
          <a:prstGeom prst="rect">
            <a:avLst/>
          </a:prstGeom>
          <a:noFill/>
          <a:ln>
            <a:solidFill>
              <a:schemeClr val="accent1"/>
            </a:solidFill>
          </a:ln>
        </p:spPr>
        <p:txBody>
          <a:bodyPr wrap="square">
            <a:spAutoFit/>
          </a:bodyPr>
          <a:lstStyle/>
          <a:p>
            <a:pPr>
              <a:lnSpc>
                <a:spcPct val="150000"/>
              </a:lnSpc>
            </a:pP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ALS</a:t>
            </a:r>
            <a:r>
              <a:rPr lang="ja-JP" altLang="en-US"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患者の多くが</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自死を</a:t>
            </a:r>
            <a:r>
              <a:rPr lang="ja-JP" altLang="en-US" sz="2800" kern="1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選んでいる</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要因に、職業ヘルパーによる</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a:t>
            </a:r>
            <a:r>
              <a:rPr lang="en-US"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24</a:t>
            </a:r>
            <a:r>
              <a:rPr lang="ja-JP" altLang="ja-JP" sz="2800" b="0" kern="100" dirty="0">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間の公的在宅介護により暮らす権利があることを本人や家族が知らない、知らされないこと、そのような権利の実現を様々な口実をつけて認めようとしない行政の姿勢、実際にそれらの介護を担う事業所や人材が見つからない実情、そうさせている国の設定する貧困な介護報酬政策などが考えられる。</a:t>
            </a:r>
            <a:endParaRPr lang="ja-JP" altLang="en-US" sz="2800" dirty="0"/>
          </a:p>
        </p:txBody>
      </p:sp>
    </p:spTree>
    <p:extLst>
      <p:ext uri="{BB962C8B-B14F-4D97-AF65-F5344CB8AC3E}">
        <p14:creationId xmlns:p14="http://schemas.microsoft.com/office/powerpoint/2010/main" val="3460796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FBC202A-26D3-10AD-6689-1A1479C17F6D}"/>
              </a:ext>
            </a:extLst>
          </p:cNvPr>
          <p:cNvSpPr>
            <a:spLocks noGrp="1"/>
          </p:cNvSpPr>
          <p:nvPr>
            <p:ph type="sldNum" sz="quarter" idx="12"/>
          </p:nvPr>
        </p:nvSpPr>
        <p:spPr/>
        <p:txBody>
          <a:bodyPr/>
          <a:lstStyle/>
          <a:p>
            <a:fld id="{46D0DC6E-7F0F-4770-9A5B-5FA6DC4EB702}" type="slidenum">
              <a:rPr kumimoji="1" lang="ja-JP" altLang="en-US" smtClean="0"/>
              <a:t>7</a:t>
            </a:fld>
            <a:endParaRPr kumimoji="1" lang="ja-JP" altLang="en-US"/>
          </a:p>
        </p:txBody>
      </p:sp>
      <p:sp>
        <p:nvSpPr>
          <p:cNvPr id="4" name="テキスト ボックス 3">
            <a:extLst>
              <a:ext uri="{FF2B5EF4-FFF2-40B4-BE49-F238E27FC236}">
                <a16:creationId xmlns:a16="http://schemas.microsoft.com/office/drawing/2014/main" id="{245E3F6C-9749-5503-0B0D-E4A3E5231DBA}"/>
              </a:ext>
            </a:extLst>
          </p:cNvPr>
          <p:cNvSpPr txBox="1"/>
          <p:nvPr/>
        </p:nvSpPr>
        <p:spPr>
          <a:xfrm>
            <a:off x="1182452" y="692696"/>
            <a:ext cx="6779096" cy="5847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0">
            <a:schemeClr val="accent6"/>
          </a:lnRef>
          <a:fillRef idx="3">
            <a:schemeClr val="accent6"/>
          </a:fillRef>
          <a:effectRef idx="3">
            <a:schemeClr val="accent6"/>
          </a:effectRef>
          <a:fontRef idx="minor">
            <a:schemeClr val="lt1"/>
          </a:fontRef>
        </p:style>
        <p:txBody>
          <a:bodyPr wrap="square">
            <a:spAutoFit/>
          </a:bodyPr>
          <a:lstStyle/>
          <a:p>
            <a:pPr marL="304800" algn="just"/>
            <a:r>
              <a:rPr lang="ja-JP" altLang="en-US" sz="32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重度訪問介護　</a:t>
            </a:r>
            <a:r>
              <a:rPr lang="ja-JP" altLang="ja-JP" sz="32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施策利用者の人数</a:t>
            </a:r>
            <a:endParaRPr lang="ja-JP" altLang="ja-JP" sz="3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82C8643A-6046-1393-F606-802851BF1AA9}"/>
              </a:ext>
            </a:extLst>
          </p:cNvPr>
          <p:cNvSpPr txBox="1"/>
          <p:nvPr/>
        </p:nvSpPr>
        <p:spPr>
          <a:xfrm>
            <a:off x="1754562" y="2132856"/>
            <a:ext cx="5224507" cy="584775"/>
          </a:xfrm>
          <a:prstGeom prst="rect">
            <a:avLst/>
          </a:prstGeom>
          <a:noFill/>
          <a:ln>
            <a:solidFill>
              <a:schemeClr val="accent1"/>
            </a:solidFill>
          </a:ln>
        </p:spPr>
        <p:txBody>
          <a:bodyPr wrap="none" rtlCol="0">
            <a:spAutoFit/>
          </a:bodyPr>
          <a:lstStyle/>
          <a:p>
            <a:r>
              <a:rPr kumimoji="1" lang="ja-JP" altLang="en-US" sz="3200" dirty="0">
                <a:latin typeface="UD デジタル 教科書体 NP" panose="02020400000000000000" pitchFamily="18" charset="-128"/>
                <a:ea typeface="UD デジタル 教科書体 NP" panose="02020400000000000000" pitchFamily="18" charset="-128"/>
              </a:rPr>
              <a:t>令和</a:t>
            </a:r>
            <a:r>
              <a:rPr kumimoji="1" lang="en-US" altLang="ja-JP" sz="3200" dirty="0">
                <a:latin typeface="UD デジタル 教科書体 NP" panose="02020400000000000000" pitchFamily="18" charset="-128"/>
                <a:ea typeface="UD デジタル 教科書体 NP" panose="02020400000000000000" pitchFamily="18" charset="-128"/>
              </a:rPr>
              <a:t>5</a:t>
            </a:r>
            <a:r>
              <a:rPr kumimoji="1" lang="ja-JP" altLang="en-US" sz="3200" dirty="0">
                <a:latin typeface="UD デジタル 教科書体 NP" panose="02020400000000000000" pitchFamily="18" charset="-128"/>
                <a:ea typeface="UD デジタル 教科書体 NP" panose="02020400000000000000" pitchFamily="18" charset="-128"/>
              </a:rPr>
              <a:t>年</a:t>
            </a:r>
            <a:r>
              <a:rPr kumimoji="1" lang="en-US" altLang="ja-JP" sz="3200" dirty="0">
                <a:latin typeface="UD デジタル 教科書体 NP" panose="02020400000000000000" pitchFamily="18" charset="-128"/>
                <a:ea typeface="UD デジタル 教科書体 NP" panose="02020400000000000000" pitchFamily="18" charset="-128"/>
              </a:rPr>
              <a:t>10</a:t>
            </a:r>
            <a:r>
              <a:rPr kumimoji="1" lang="ja-JP" altLang="en-US" sz="3200" dirty="0">
                <a:latin typeface="UD デジタル 教科書体 NP" panose="02020400000000000000" pitchFamily="18" charset="-128"/>
                <a:ea typeface="UD デジタル 教科書体 NP" panose="02020400000000000000" pitchFamily="18" charset="-128"/>
              </a:rPr>
              <a:t>月　</a:t>
            </a:r>
            <a:r>
              <a:rPr kumimoji="1" lang="en-US" altLang="ja-JP" sz="3200" dirty="0">
                <a:latin typeface="UD デジタル 教科書体 NP" panose="02020400000000000000" pitchFamily="18" charset="-128"/>
                <a:ea typeface="UD デジタル 教科書体 NP" panose="02020400000000000000" pitchFamily="18" charset="-128"/>
              </a:rPr>
              <a:t>1</a:t>
            </a:r>
            <a:r>
              <a:rPr kumimoji="1" lang="ja-JP" altLang="en-US" sz="3200" dirty="0">
                <a:latin typeface="UD デジタル 教科書体 NP" panose="02020400000000000000" pitchFamily="18" charset="-128"/>
                <a:ea typeface="UD デジタル 教科書体 NP" panose="02020400000000000000" pitchFamily="18" charset="-128"/>
              </a:rPr>
              <a:t>万</a:t>
            </a:r>
            <a:r>
              <a:rPr kumimoji="1" lang="en-US" altLang="ja-JP" sz="3200" dirty="0">
                <a:latin typeface="UD デジタル 教科書体 NP" panose="02020400000000000000" pitchFamily="18" charset="-128"/>
                <a:ea typeface="UD デジタル 教科書体 NP" panose="02020400000000000000" pitchFamily="18" charset="-128"/>
              </a:rPr>
              <a:t>2943</a:t>
            </a:r>
            <a:r>
              <a:rPr kumimoji="1" lang="ja-JP" altLang="en-US" sz="3200" dirty="0">
                <a:latin typeface="UD デジタル 教科書体 NP" panose="02020400000000000000" pitchFamily="18" charset="-128"/>
                <a:ea typeface="UD デジタル 教科書体 NP" panose="02020400000000000000" pitchFamily="18" charset="-128"/>
              </a:rPr>
              <a:t>名</a:t>
            </a:r>
          </a:p>
        </p:txBody>
      </p:sp>
      <p:sp>
        <p:nvSpPr>
          <p:cNvPr id="6" name="テキスト ボックス 5">
            <a:extLst>
              <a:ext uri="{FF2B5EF4-FFF2-40B4-BE49-F238E27FC236}">
                <a16:creationId xmlns:a16="http://schemas.microsoft.com/office/drawing/2014/main" id="{3CDE59EA-2D20-D92F-CE37-AC8B68A170B6}"/>
              </a:ext>
            </a:extLst>
          </p:cNvPr>
          <p:cNvSpPr txBox="1"/>
          <p:nvPr/>
        </p:nvSpPr>
        <p:spPr>
          <a:xfrm>
            <a:off x="1754562" y="3280628"/>
            <a:ext cx="5363969" cy="584775"/>
          </a:xfrm>
          <a:prstGeom prst="rect">
            <a:avLst/>
          </a:prstGeom>
          <a:noFill/>
          <a:ln>
            <a:solidFill>
              <a:schemeClr val="accent1"/>
            </a:solidFill>
          </a:ln>
        </p:spPr>
        <p:txBody>
          <a:bodyPr wrap="none" rtlCol="0">
            <a:spAutoFit/>
          </a:bodyPr>
          <a:lstStyle/>
          <a:p>
            <a:r>
              <a:rPr kumimoji="1" lang="ja-JP" altLang="en-US" sz="3200" dirty="0">
                <a:latin typeface="UD デジタル 教科書体 NP" panose="02020400000000000000" pitchFamily="18" charset="-128"/>
                <a:ea typeface="UD デジタル 教科書体 NP" panose="02020400000000000000" pitchFamily="18" charset="-128"/>
              </a:rPr>
              <a:t>令和</a:t>
            </a:r>
            <a:r>
              <a:rPr kumimoji="1" lang="en-US" altLang="ja-JP" sz="3200" dirty="0">
                <a:latin typeface="UD デジタル 教科書体 NP" panose="02020400000000000000" pitchFamily="18" charset="-128"/>
                <a:ea typeface="UD デジタル 教科書体 NP" panose="02020400000000000000" pitchFamily="18" charset="-128"/>
              </a:rPr>
              <a:t>7</a:t>
            </a:r>
            <a:r>
              <a:rPr kumimoji="1" lang="ja-JP" altLang="en-US" sz="3200" dirty="0">
                <a:latin typeface="UD デジタル 教科書体 NP" panose="02020400000000000000" pitchFamily="18" charset="-128"/>
                <a:ea typeface="UD デジタル 教科書体 NP" panose="02020400000000000000" pitchFamily="18" charset="-128"/>
              </a:rPr>
              <a:t>年　</a:t>
            </a:r>
            <a:r>
              <a:rPr kumimoji="1" lang="en-US" altLang="ja-JP" sz="3200" dirty="0">
                <a:latin typeface="UD デジタル 教科書体 NP" panose="02020400000000000000" pitchFamily="18" charset="-128"/>
                <a:ea typeface="UD デジタル 教科書体 NP" panose="02020400000000000000" pitchFamily="18" charset="-128"/>
              </a:rPr>
              <a:t>4</a:t>
            </a:r>
            <a:r>
              <a:rPr kumimoji="1" lang="ja-JP" altLang="en-US" sz="3200" dirty="0">
                <a:latin typeface="UD デジタル 教科書体 NP" panose="02020400000000000000" pitchFamily="18" charset="-128"/>
                <a:ea typeface="UD デジタル 教科書体 NP" panose="02020400000000000000" pitchFamily="18" charset="-128"/>
              </a:rPr>
              <a:t>月　</a:t>
            </a:r>
            <a:r>
              <a:rPr kumimoji="1" lang="en-US" altLang="ja-JP" sz="3200" dirty="0">
                <a:latin typeface="UD デジタル 教科書体 NP" panose="02020400000000000000" pitchFamily="18" charset="-128"/>
                <a:ea typeface="UD デジタル 教科書体 NP" panose="02020400000000000000" pitchFamily="18" charset="-128"/>
              </a:rPr>
              <a:t>1</a:t>
            </a:r>
            <a:r>
              <a:rPr kumimoji="1" lang="ja-JP" altLang="en-US" sz="3200" dirty="0">
                <a:latin typeface="UD デジタル 教科書体 NP" panose="02020400000000000000" pitchFamily="18" charset="-128"/>
                <a:ea typeface="UD デジタル 教科書体 NP" panose="02020400000000000000" pitchFamily="18" charset="-128"/>
              </a:rPr>
              <a:t>万</a:t>
            </a:r>
            <a:r>
              <a:rPr kumimoji="1" lang="en-US" altLang="ja-JP" sz="3200" dirty="0">
                <a:latin typeface="UD デジタル 教科書体 NP" panose="02020400000000000000" pitchFamily="18" charset="-128"/>
                <a:ea typeface="UD デジタル 教科書体 NP" panose="02020400000000000000" pitchFamily="18" charset="-128"/>
              </a:rPr>
              <a:t>3990</a:t>
            </a:r>
            <a:r>
              <a:rPr kumimoji="1" lang="ja-JP" altLang="en-US" sz="3200" dirty="0">
                <a:latin typeface="UD デジタル 教科書体 NP" panose="02020400000000000000" pitchFamily="18" charset="-128"/>
                <a:ea typeface="UD デジタル 教科書体 NP" panose="02020400000000000000" pitchFamily="18" charset="-128"/>
              </a:rPr>
              <a:t>名</a:t>
            </a:r>
          </a:p>
        </p:txBody>
      </p:sp>
    </p:spTree>
    <p:extLst>
      <p:ext uri="{BB962C8B-B14F-4D97-AF65-F5344CB8AC3E}">
        <p14:creationId xmlns:p14="http://schemas.microsoft.com/office/powerpoint/2010/main" val="3702155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CED59CDD-C4B7-F046-97FA-97F801A07E3D}"/>
              </a:ext>
            </a:extLst>
          </p:cNvPr>
          <p:cNvSpPr>
            <a:spLocks noGrp="1"/>
          </p:cNvSpPr>
          <p:nvPr>
            <p:ph type="sldNum" sz="quarter" idx="12"/>
          </p:nvPr>
        </p:nvSpPr>
        <p:spPr/>
        <p:txBody>
          <a:bodyPr/>
          <a:lstStyle/>
          <a:p>
            <a:fld id="{46D0DC6E-7F0F-4770-9A5B-5FA6DC4EB702}" type="slidenum">
              <a:rPr kumimoji="1" lang="ja-JP" altLang="en-US" smtClean="0"/>
              <a:t>8</a:t>
            </a:fld>
            <a:endParaRPr kumimoji="1" lang="ja-JP" altLang="en-US"/>
          </a:p>
        </p:txBody>
      </p:sp>
      <p:sp>
        <p:nvSpPr>
          <p:cNvPr id="4" name="テキスト ボックス 3">
            <a:extLst>
              <a:ext uri="{FF2B5EF4-FFF2-40B4-BE49-F238E27FC236}">
                <a16:creationId xmlns:a16="http://schemas.microsoft.com/office/drawing/2014/main" id="{0A3D23D3-AC5C-131F-965E-9BC87215B16B}"/>
              </a:ext>
            </a:extLst>
          </p:cNvPr>
          <p:cNvSpPr txBox="1"/>
          <p:nvPr/>
        </p:nvSpPr>
        <p:spPr>
          <a:xfrm>
            <a:off x="359532" y="148471"/>
            <a:ext cx="8424936" cy="6709529"/>
          </a:xfrm>
          <a:prstGeom prst="rect">
            <a:avLst/>
          </a:prstGeom>
          <a:noFill/>
        </p:spPr>
        <p:txBody>
          <a:bodyPr wrap="square">
            <a:spAutoFit/>
          </a:bodyPr>
          <a:lstStyle/>
          <a:p>
            <a:pPr indent="152400" algn="just"/>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【重度訪問介護】とは</a:t>
            </a:r>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lgn="just"/>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「重度の肢体不自由者その他の障害者であって</a:t>
            </a:r>
            <a:r>
              <a:rPr lang="ja-JP" altLang="ja-JP" kern="100" dirty="0">
                <a:effectLst/>
                <a:highlight>
                  <a:srgbClr val="FFFF00"/>
                </a:highlight>
                <a:latin typeface="游明朝" panose="02020400000000000000" pitchFamily="18" charset="-128"/>
                <a:ea typeface="UD デジタル 教科書体 NP-R" panose="02020400000000000000" pitchFamily="18" charset="-128"/>
                <a:cs typeface="Times New Roman" panose="02020603050405020304" pitchFamily="18" charset="0"/>
              </a:rPr>
              <a:t>常時介護を要するもの</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として主務省令で定めるものにつき、居宅又はこれに相当する場所として主務省令で定める場所における入浴、排せつ又は食事の介護その他の主務省令で定める便宜及び外出時における移動中の</a:t>
            </a:r>
            <a:r>
              <a:rPr lang="ja-JP" altLang="ja-JP" kern="100" dirty="0">
                <a:effectLst/>
                <a:highlight>
                  <a:srgbClr val="FFFF00"/>
                </a:highlight>
                <a:latin typeface="游明朝" panose="02020400000000000000" pitchFamily="18" charset="-128"/>
                <a:ea typeface="UD デジタル 教科書体 NP-R" panose="02020400000000000000" pitchFamily="18" charset="-128"/>
                <a:cs typeface="Times New Roman" panose="02020603050405020304" pitchFamily="18" charset="0"/>
              </a:rPr>
              <a:t>介護を総合的に供与</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すること</a:t>
            </a:r>
            <a:r>
              <a:rPr lang="ja-JP" altLang="en-US"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★１</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endParaRPr lang="en-US"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lgn="just"/>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ja-JP" altLang="ja-JP" kern="100" dirty="0">
                <a:effectLst/>
                <a:highlight>
                  <a:srgbClr val="FFFF00"/>
                </a:highlight>
                <a:latin typeface="游明朝" panose="02020400000000000000" pitchFamily="18" charset="-128"/>
                <a:ea typeface="UD デジタル 教科書体 NP-R" panose="02020400000000000000" pitchFamily="18" charset="-128"/>
                <a:cs typeface="Times New Roman" panose="02020603050405020304" pitchFamily="18" charset="0"/>
              </a:rPr>
              <a:t>日常生活全般に常時の支援を要する重度の</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肢体不自由者等に対して、</a:t>
            </a:r>
            <a:r>
              <a:rPr lang="ja-JP" altLang="ja-JP" kern="100" dirty="0">
                <a:effectLst/>
                <a:highlight>
                  <a:srgbClr val="FFFF00"/>
                </a:highlight>
                <a:latin typeface="游明朝" panose="02020400000000000000" pitchFamily="18" charset="-128"/>
                <a:ea typeface="UD デジタル 教科書体 NP-R" panose="02020400000000000000" pitchFamily="18" charset="-128"/>
                <a:cs typeface="Times New Roman" panose="02020603050405020304" pitchFamily="18" charset="0"/>
              </a:rPr>
              <a:t>身体介護、家事援助、日常生活に生じる様々な介護の事態に対応するための見守り等の支援及び外出介護などが、比較的長時間にわたり、総合的かつ断続的に提供されるような支援</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をいうものであり、その報酬単価については、重度訪問介護従業者の１ 日当たりの費用（ 人件費及び事業所に係る経費） を勘案し８ 時間を区切りとする単価設定としている</a:t>
            </a:r>
            <a:r>
              <a:rPr lang="ja-JP" altLang="en-US"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★２</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endParaRPr lang="en-US"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endParaRPr>
          </a:p>
          <a:p>
            <a:pPr indent="152400" algn="just"/>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lgn="just"/>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ja-JP" altLang="ja-JP" kern="100" dirty="0">
                <a:effectLst/>
                <a:highlight>
                  <a:srgbClr val="FFFF00"/>
                </a:highlight>
                <a:latin typeface="游明朝" panose="02020400000000000000" pitchFamily="18" charset="-128"/>
                <a:ea typeface="UD デジタル 教科書体 NP-R" panose="02020400000000000000" pitchFamily="18" charset="-128"/>
                <a:cs typeface="Times New Roman" panose="02020603050405020304" pitchFamily="18" charset="0"/>
              </a:rPr>
              <a:t>重度訪問介護は、介護保険の訪問介護と違い、見守り等を含む比較的長時間にわたる支援を想定している</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ものであることから、利用者一人ひとりの障害の状態、その他の心身の状況及び利用意向等を踏まえて適切な運用及び支給量の設定を行うこと</a:t>
            </a:r>
            <a:r>
              <a:rPr lang="ja-JP" altLang="en-US"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a:t>
            </a:r>
            <a:r>
              <a:rPr lang="en-US" altLang="ja-JP"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3</a:t>
            </a:r>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a:t>
            </a:r>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lgn="just"/>
            <a:r>
              <a:rPr lang="en-US" altLang="ja-JP" kern="100" dirty="0">
                <a:effectLst/>
                <a:latin typeface="UD デジタル 教科書体 NP-R" panose="02020400000000000000" pitchFamily="18" charset="-128"/>
                <a:ea typeface="游明朝" panose="02020400000000000000" pitchFamily="18" charset="-128"/>
                <a:cs typeface="Times New Roman" panose="02020603050405020304" pitchFamily="18" charset="0"/>
              </a:rPr>
              <a:t> </a:t>
            </a:r>
            <a:endParaRPr lang="ja-JP" altLang="ja-JP" kern="100" dirty="0">
              <a:effectLst/>
              <a:latin typeface="游明朝" panose="02020400000000000000" pitchFamily="18" charset="-128"/>
              <a:ea typeface="游明朝" panose="02020400000000000000" pitchFamily="18" charset="-128"/>
              <a:cs typeface="Times New Roman" panose="02020603050405020304" pitchFamily="18" charset="0"/>
            </a:endParaRPr>
          </a:p>
          <a:p>
            <a:pPr indent="152400"/>
            <a:r>
              <a:rPr lang="ja-JP" altLang="ja-JP"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要は、重度障害者がヘルパーを利用して常時の介護・</a:t>
            </a:r>
            <a:r>
              <a:rPr lang="ja-JP" altLang="ja-JP" sz="16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支援を受けて在宅生活を送るための重要な制度。</a:t>
            </a:r>
            <a:br>
              <a:rPr lang="en-US" altLang="ja-JP" sz="1600" dirty="0">
                <a:solidFill>
                  <a:srgbClr val="FF0000"/>
                </a:solidFill>
                <a:effectLst/>
                <a:latin typeface="UD デジタル 教科書体 NP-R" panose="02020400000000000000" pitchFamily="18" charset="-128"/>
                <a:cs typeface="Times New Roman" panose="02020603050405020304" pitchFamily="18" charset="0"/>
              </a:rPr>
            </a:br>
            <a:r>
              <a:rPr lang="en-US" altLang="ja-JP" sz="1600" kern="100" dirty="0">
                <a:solidFill>
                  <a:srgbClr val="FF0000"/>
                </a:solidFill>
                <a:effectLst/>
                <a:latin typeface="UD デジタル 教科書体 NP-R" panose="02020400000000000000" pitchFamily="18" charset="-128"/>
                <a:ea typeface="游明朝" panose="02020400000000000000" pitchFamily="18" charset="-128"/>
                <a:cs typeface="Times New Roman" panose="02020603050405020304" pitchFamily="18" charset="0"/>
              </a:rPr>
              <a:t> </a:t>
            </a:r>
            <a:endParaRPr lang="ja-JP"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0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★１</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障害者総合支援法</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5</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条</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3</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項</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0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★２</a:t>
            </a:r>
            <a:r>
              <a:rPr lang="ja-JP" altLang="en-US"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厚労省障害福祉課長平成</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19</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年２月</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16</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日付け事務連絡「重度訪問介護等の適正な支給決定について」</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en-US" sz="1000" kern="100" dirty="0">
                <a:solidFill>
                  <a:srgbClr val="FF0000"/>
                </a:solidFill>
                <a:effectLst/>
                <a:latin typeface="游明朝" panose="02020400000000000000" pitchFamily="18" charset="-128"/>
                <a:ea typeface="UD デジタル 教科書体 NP-R" panose="02020400000000000000" pitchFamily="18" charset="-128"/>
                <a:cs typeface="Times New Roman" panose="02020603050405020304" pitchFamily="18" charset="0"/>
              </a:rPr>
              <a:t>★３</a:t>
            </a:r>
            <a:r>
              <a:rPr lang="ja-JP" altLang="en-US"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　</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令和</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4</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年</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3</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月</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16</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日付「厚生労働省　障害保健福祉関係　主管課長会議資料」のうち資料５「社会・援護局障害保健福祉部　障害福祉課」作成資料の「８ 訪問系サービスについて」</a:t>
            </a:r>
            <a:r>
              <a:rPr lang="en-US"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69</a:t>
            </a:r>
            <a:r>
              <a:rPr lang="ja-JP" altLang="ja-JP" sz="1000" kern="100" dirty="0">
                <a:effectLst/>
                <a:latin typeface="游明朝" panose="02020400000000000000" pitchFamily="18" charset="-128"/>
                <a:ea typeface="UD デジタル 教科書体 NP-R" panose="02020400000000000000" pitchFamily="18" charset="-128"/>
                <a:cs typeface="Times New Roman" panose="02020603050405020304" pitchFamily="18" charset="0"/>
              </a:rPr>
              <a:t>頁以下</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1055063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645474A3-CD13-E8F5-A62F-22871C22F7CB}"/>
              </a:ext>
            </a:extLst>
          </p:cNvPr>
          <p:cNvSpPr>
            <a:spLocks noGrp="1"/>
          </p:cNvSpPr>
          <p:nvPr>
            <p:ph type="sldNum" sz="quarter" idx="12"/>
          </p:nvPr>
        </p:nvSpPr>
        <p:spPr/>
        <p:txBody>
          <a:bodyPr/>
          <a:lstStyle/>
          <a:p>
            <a:fld id="{46D0DC6E-7F0F-4770-9A5B-5FA6DC4EB702}" type="slidenum">
              <a:rPr kumimoji="1" lang="ja-JP" altLang="en-US" smtClean="0"/>
              <a:t>9</a:t>
            </a:fld>
            <a:endParaRPr kumimoji="1" lang="ja-JP" altLang="en-US"/>
          </a:p>
        </p:txBody>
      </p:sp>
      <p:sp>
        <p:nvSpPr>
          <p:cNvPr id="3" name="テキスト ボックス 2">
            <a:extLst>
              <a:ext uri="{FF2B5EF4-FFF2-40B4-BE49-F238E27FC236}">
                <a16:creationId xmlns:a16="http://schemas.microsoft.com/office/drawing/2014/main" id="{EE5A5C35-730F-7040-4A6F-658F7CBDA11B}"/>
              </a:ext>
            </a:extLst>
          </p:cNvPr>
          <p:cNvSpPr txBox="1"/>
          <p:nvPr/>
        </p:nvSpPr>
        <p:spPr>
          <a:xfrm>
            <a:off x="1103011" y="1556792"/>
            <a:ext cx="6800260" cy="2163926"/>
          </a:xfrm>
          <a:prstGeom prst="rect">
            <a:avLst/>
          </a:prstGeom>
        </p:spPr>
        <p:style>
          <a:lnRef idx="0">
            <a:schemeClr val="accent6"/>
          </a:lnRef>
          <a:fillRef idx="3">
            <a:schemeClr val="accent6"/>
          </a:fillRef>
          <a:effectRef idx="3">
            <a:schemeClr val="accent6"/>
          </a:effectRef>
          <a:fontRef idx="minor">
            <a:schemeClr val="lt1"/>
          </a:fontRef>
        </p:style>
        <p:txBody>
          <a:bodyPr wrap="none" rtlCol="0">
            <a:spAutoFit/>
          </a:bodyPr>
          <a:lstStyle/>
          <a:p>
            <a:pPr algn="ctr">
              <a:lnSpc>
                <a:spcPct val="200000"/>
              </a:lnSpc>
            </a:pPr>
            <a:r>
              <a:rPr kumimoji="1" lang="en-US" altLang="ja-JP" sz="3600" dirty="0">
                <a:latin typeface="UD デジタル 教科書体 NK-B" panose="02020700000000000000" pitchFamily="18" charset="-128"/>
                <a:ea typeface="UD デジタル 教科書体 NK-B" panose="02020700000000000000" pitchFamily="18" charset="-128"/>
              </a:rPr>
              <a:t>2023</a:t>
            </a:r>
            <a:r>
              <a:rPr kumimoji="1" lang="ja-JP" altLang="en-US" sz="3600" dirty="0">
                <a:latin typeface="UD デジタル 教科書体 NK-B" panose="02020700000000000000" pitchFamily="18" charset="-128"/>
                <a:ea typeface="UD デジタル 教科書体 NK-B" panose="02020700000000000000" pitchFamily="18" charset="-128"/>
              </a:rPr>
              <a:t>年</a:t>
            </a:r>
            <a:r>
              <a:rPr kumimoji="1" lang="en-US" altLang="ja-JP" sz="3600" dirty="0">
                <a:latin typeface="UD デジタル 教科書体 NK-B" panose="02020700000000000000" pitchFamily="18" charset="-128"/>
                <a:ea typeface="UD デジタル 教科書体 NK-B" panose="02020700000000000000" pitchFamily="18" charset="-128"/>
              </a:rPr>
              <a:t>10</a:t>
            </a:r>
            <a:r>
              <a:rPr kumimoji="1" lang="ja-JP" altLang="en-US" sz="3600" dirty="0">
                <a:latin typeface="UD デジタル 教科書体 NK-B" panose="02020700000000000000" pitchFamily="18" charset="-128"/>
                <a:ea typeface="UD デジタル 教科書体 NK-B" panose="02020700000000000000" pitchFamily="18" charset="-128"/>
              </a:rPr>
              <a:t>月</a:t>
            </a:r>
            <a:r>
              <a:rPr kumimoji="1" lang="en-US" altLang="ja-JP" sz="3600" dirty="0">
                <a:latin typeface="UD デジタル 教科書体 NK-B" panose="02020700000000000000" pitchFamily="18" charset="-128"/>
                <a:ea typeface="UD デジタル 教科書体 NK-B" panose="02020700000000000000" pitchFamily="18" charset="-128"/>
              </a:rPr>
              <a:t>31</a:t>
            </a:r>
            <a:r>
              <a:rPr kumimoji="1" lang="ja-JP" altLang="en-US" sz="3600" dirty="0">
                <a:latin typeface="UD デジタル 教科書体 NK-B" panose="02020700000000000000" pitchFamily="18" charset="-128"/>
                <a:ea typeface="UD デジタル 教科書体 NK-B" panose="02020700000000000000" pitchFamily="18" charset="-128"/>
              </a:rPr>
              <a:t>日千葉地裁</a:t>
            </a:r>
            <a:endParaRPr kumimoji="1" lang="en-US" altLang="ja-JP" sz="3600" dirty="0">
              <a:latin typeface="UD デジタル 教科書体 NK-B" panose="02020700000000000000" pitchFamily="18" charset="-128"/>
              <a:ea typeface="UD デジタル 教科書体 NK-B" panose="02020700000000000000" pitchFamily="18" charset="-128"/>
            </a:endParaRPr>
          </a:p>
          <a:p>
            <a:pPr>
              <a:lnSpc>
                <a:spcPct val="200000"/>
              </a:lnSpc>
            </a:pPr>
            <a:r>
              <a:rPr kumimoji="1" lang="ja-JP" altLang="en-US" sz="3600" dirty="0">
                <a:latin typeface="UD デジタル 教科書体 NK-B" panose="02020700000000000000" pitchFamily="18" charset="-128"/>
                <a:ea typeface="UD デジタル 教科書体 NK-B" panose="02020700000000000000" pitchFamily="18" charset="-128"/>
              </a:rPr>
              <a:t>「松戸市</a:t>
            </a:r>
            <a:r>
              <a:rPr kumimoji="1" lang="en-US" altLang="ja-JP" sz="3600" dirty="0">
                <a:latin typeface="UD デジタル 教科書体 NK-B" panose="02020700000000000000" pitchFamily="18" charset="-128"/>
                <a:ea typeface="UD デジタル 教科書体 NK-B" panose="02020700000000000000" pitchFamily="18" charset="-128"/>
              </a:rPr>
              <a:t>ALS</a:t>
            </a:r>
            <a:r>
              <a:rPr kumimoji="1" lang="ja-JP" altLang="en-US" sz="3600" dirty="0">
                <a:latin typeface="UD デジタル 教科書体 NK-B" panose="02020700000000000000" pitchFamily="18" charset="-128"/>
                <a:ea typeface="UD デジタル 教科書体 NK-B" panose="02020700000000000000" pitchFamily="18" charset="-128"/>
              </a:rPr>
              <a:t>介護保障訴訟」判決</a:t>
            </a:r>
          </a:p>
        </p:txBody>
      </p:sp>
    </p:spTree>
    <p:extLst>
      <p:ext uri="{BB962C8B-B14F-4D97-AF65-F5344CB8AC3E}">
        <p14:creationId xmlns:p14="http://schemas.microsoft.com/office/powerpoint/2010/main" val="14778048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1437</TotalTime>
  <Words>3768</Words>
  <Application>Microsoft Office PowerPoint</Application>
  <PresentationFormat>画面に合わせる (4:3)</PresentationFormat>
  <Paragraphs>244</Paragraphs>
  <Slides>28</Slides>
  <Notes>6</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28</vt:i4>
      </vt:variant>
    </vt:vector>
  </HeadingPairs>
  <TitlesOfParts>
    <vt:vector size="41" baseType="lpstr">
      <vt:lpstr>HGP教科書体</vt:lpstr>
      <vt:lpstr>ＭＳ ゴシック</vt:lpstr>
      <vt:lpstr>ＭＳ 明朝</vt:lpstr>
      <vt:lpstr>UD デジタル 教科書体 NK-B</vt:lpstr>
      <vt:lpstr>UD デジタル 教科書体 NK-R</vt:lpstr>
      <vt:lpstr>UD デジタル 教科書体 NP</vt:lpstr>
      <vt:lpstr>UD デジタル 教科書体 NP-B</vt:lpstr>
      <vt:lpstr>UD デジタル 教科書体 NP-R</vt:lpstr>
      <vt:lpstr>游ゴシック</vt:lpstr>
      <vt:lpstr>游明朝</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tsuyoshi</dc:creator>
  <cp:lastModifiedBy>藤岡毅法律事務所</cp:lastModifiedBy>
  <cp:revision>282</cp:revision>
  <cp:lastPrinted>2017-09-30T04:59:58Z</cp:lastPrinted>
  <dcterms:created xsi:type="dcterms:W3CDTF">2012-10-06T23:45:05Z</dcterms:created>
  <dcterms:modified xsi:type="dcterms:W3CDTF">2025-08-11T05:14:29Z</dcterms:modified>
</cp:coreProperties>
</file>