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60" r:id="rId5"/>
    <p:sldId id="261" r:id="rId6"/>
    <p:sldId id="262" r:id="rId7"/>
    <p:sldId id="258" r:id="rId8"/>
    <p:sldId id="263" r:id="rId9"/>
    <p:sldId id="264" r:id="rId10"/>
    <p:sldId id="265" r:id="rId11"/>
    <p:sldId id="436" r:id="rId12"/>
    <p:sldId id="452" r:id="rId13"/>
    <p:sldId id="453" r:id="rId14"/>
    <p:sldId id="461" r:id="rId15"/>
    <p:sldId id="459" r:id="rId16"/>
    <p:sldId id="460" r:id="rId17"/>
    <p:sldId id="462" r:id="rId18"/>
    <p:sldId id="463" r:id="rId19"/>
    <p:sldId id="464" r:id="rId20"/>
    <p:sldId id="466" r:id="rId2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7A9B7-CE98-4D5E-8A75-9A129EB0496C}" type="datetimeFigureOut">
              <a:rPr kumimoji="1" lang="ja-JP" altLang="en-US" smtClean="0"/>
              <a:t>2025/10/13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C79D33-9F27-4FD3-BAE0-D7F61071E81C}" type="slidenum">
              <a:rPr kumimoji="1" lang="ja-JP" altLang="en-US" smtClean="0"/>
              <a:t>‹#›</a:t>
            </a:fld>
            <a:endParaRPr kumimoji="1" lang="ja-JP" altLang="en-US"/>
          </a:p>
        </p:txBody>
      </p:sp>
    </p:spTree>
    <p:extLst>
      <p:ext uri="{BB962C8B-B14F-4D97-AF65-F5344CB8AC3E}">
        <p14:creationId xmlns:p14="http://schemas.microsoft.com/office/powerpoint/2010/main" val="5667706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49</a:t>
            </a:r>
            <a:r>
              <a:rPr kumimoji="1" lang="ja-JP" altLang="ja-JP"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4</a:t>
            </a:r>
            <a:r>
              <a:rPr kumimoji="1" lang="ja-JP" altLang="ja-JP" sz="1200" kern="1200" dirty="0">
                <a:solidFill>
                  <a:schemeClr val="tx1"/>
                </a:solidFill>
                <a:effectLst/>
                <a:latin typeface="+mn-lt"/>
                <a:ea typeface="+mn-ea"/>
                <a:cs typeface="+mn-cs"/>
              </a:rPr>
              <a:t>三訂高校保健体育大原出版株式会社（昭和</a:t>
            </a:r>
            <a:r>
              <a:rPr kumimoji="1" lang="en-US" altLang="ja-JP" sz="1200" kern="1200" dirty="0">
                <a:solidFill>
                  <a:schemeClr val="tx1"/>
                </a:solidFill>
                <a:effectLst/>
                <a:latin typeface="+mn-lt"/>
                <a:ea typeface="+mn-ea"/>
                <a:cs typeface="+mn-cs"/>
              </a:rPr>
              <a:t>47</a:t>
            </a:r>
            <a:r>
              <a:rPr kumimoji="1" lang="ja-JP" altLang="ja-JP" sz="1200" kern="1200" dirty="0">
                <a:solidFill>
                  <a:schemeClr val="tx1"/>
                </a:solidFill>
                <a:effectLst/>
                <a:latin typeface="+mn-lt"/>
                <a:ea typeface="+mn-ea"/>
                <a:cs typeface="+mn-cs"/>
              </a:rPr>
              <a:t>年</a:t>
            </a:r>
            <a:r>
              <a:rPr kumimoji="1" lang="en-US" altLang="ja-JP" sz="1200" kern="1200" dirty="0">
                <a:solidFill>
                  <a:schemeClr val="tx1"/>
                </a:solidFill>
                <a:effectLst/>
                <a:latin typeface="+mn-lt"/>
                <a:ea typeface="+mn-ea"/>
                <a:cs typeface="+mn-cs"/>
              </a:rPr>
              <a:t> 4</a:t>
            </a:r>
            <a:r>
              <a:rPr kumimoji="1" lang="ja-JP" altLang="ja-JP" sz="1200" kern="1200" dirty="0">
                <a:solidFill>
                  <a:schemeClr val="tx1"/>
                </a:solidFill>
                <a:effectLst/>
                <a:latin typeface="+mn-lt"/>
                <a:ea typeface="+mn-ea"/>
                <a:cs typeface="+mn-cs"/>
              </a:rPr>
              <a:t>月</a:t>
            </a:r>
            <a:r>
              <a:rPr kumimoji="1" lang="en-US" altLang="ja-JP" sz="1200" kern="1200" dirty="0">
                <a:solidFill>
                  <a:schemeClr val="tx1"/>
                </a:solidFill>
                <a:effectLst/>
                <a:latin typeface="+mn-lt"/>
                <a:ea typeface="+mn-ea"/>
                <a:cs typeface="+mn-cs"/>
              </a:rPr>
              <a:t>1</a:t>
            </a:r>
            <a:r>
              <a:rPr kumimoji="1" lang="ja-JP" altLang="ja-JP" sz="1200" kern="1200" dirty="0">
                <a:solidFill>
                  <a:schemeClr val="tx1"/>
                </a:solidFill>
                <a:effectLst/>
                <a:latin typeface="+mn-lt"/>
                <a:ea typeface="+mn-ea"/>
                <a:cs typeface="+mn-cs"/>
              </a:rPr>
              <a:t>日）</a:t>
            </a:r>
          </a:p>
          <a:p>
            <a:r>
              <a:rPr kumimoji="1" lang="en-US" altLang="ja-JP" sz="1200" kern="1200" dirty="0">
                <a:solidFill>
                  <a:schemeClr val="tx1"/>
                </a:solidFill>
                <a:effectLst/>
                <a:latin typeface="+mn-lt"/>
                <a:ea typeface="+mn-ea"/>
                <a:cs typeface="+mn-cs"/>
              </a:rPr>
              <a:t>50</a:t>
            </a:r>
            <a:r>
              <a:rPr kumimoji="1" lang="ja-JP" altLang="ja-JP" sz="1200" kern="1200" dirty="0">
                <a:solidFill>
                  <a:schemeClr val="tx1"/>
                </a:solidFill>
                <a:effectLst/>
                <a:latin typeface="+mn-lt"/>
                <a:ea typeface="+mn-ea"/>
                <a:cs typeface="+mn-cs"/>
              </a:rPr>
              <a:t>報告書旧優生保護法・強制的不妊手術に対する検証会（平成</a:t>
            </a:r>
            <a:r>
              <a:rPr kumimoji="1" lang="en-US" altLang="ja-JP" sz="1200" kern="1200" dirty="0">
                <a:solidFill>
                  <a:schemeClr val="tx1"/>
                </a:solidFill>
                <a:effectLst/>
                <a:latin typeface="+mn-lt"/>
                <a:ea typeface="+mn-ea"/>
                <a:cs typeface="+mn-cs"/>
              </a:rPr>
              <a:t>30</a:t>
            </a:r>
            <a:r>
              <a:rPr kumimoji="1" lang="ja-JP" altLang="ja-JP" sz="1200" kern="1200" dirty="0">
                <a:solidFill>
                  <a:schemeClr val="tx1"/>
                </a:solidFill>
                <a:effectLst/>
                <a:latin typeface="+mn-lt"/>
                <a:ea typeface="+mn-ea"/>
                <a:cs typeface="+mn-cs"/>
              </a:rPr>
              <a:t>年</a:t>
            </a:r>
            <a:r>
              <a:rPr kumimoji="1" lang="en-US" altLang="ja-JP" sz="1200" kern="1200" dirty="0">
                <a:solidFill>
                  <a:schemeClr val="tx1"/>
                </a:solidFill>
                <a:effectLst/>
                <a:latin typeface="+mn-lt"/>
                <a:ea typeface="+mn-ea"/>
                <a:cs typeface="+mn-cs"/>
              </a:rPr>
              <a:t>12</a:t>
            </a:r>
            <a:r>
              <a:rPr kumimoji="1" lang="ja-JP" altLang="ja-JP" sz="1200" kern="1200" dirty="0">
                <a:solidFill>
                  <a:schemeClr val="tx1"/>
                </a:solidFill>
                <a:effectLst/>
                <a:latin typeface="+mn-lt"/>
                <a:ea typeface="+mn-ea"/>
                <a:cs typeface="+mn-cs"/>
              </a:rPr>
              <a:t>月</a:t>
            </a:r>
            <a:r>
              <a:rPr kumimoji="1" lang="en-US" altLang="ja-JP" sz="1200" kern="1200" dirty="0">
                <a:solidFill>
                  <a:schemeClr val="tx1"/>
                </a:solidFill>
                <a:effectLst/>
                <a:latin typeface="+mn-lt"/>
                <a:ea typeface="+mn-ea"/>
                <a:cs typeface="+mn-cs"/>
              </a:rPr>
              <a:t> 5</a:t>
            </a:r>
            <a:r>
              <a:rPr kumimoji="1" lang="ja-JP" altLang="ja-JP" sz="1200" kern="1200" dirty="0">
                <a:solidFill>
                  <a:schemeClr val="tx1"/>
                </a:solidFill>
                <a:effectLst/>
                <a:latin typeface="+mn-lt"/>
                <a:ea typeface="+mn-ea"/>
                <a:cs typeface="+mn-cs"/>
              </a:rPr>
              <a:t>日）</a:t>
            </a:r>
          </a:p>
          <a:p>
            <a:r>
              <a:rPr kumimoji="1" lang="ja-JP" altLang="ja-JP" sz="1200" kern="1200" dirty="0">
                <a:solidFill>
                  <a:schemeClr val="tx1"/>
                </a:solidFill>
                <a:effectLst/>
                <a:latin typeface="+mn-lt"/>
                <a:ea typeface="+mn-ea"/>
                <a:cs typeface="+mn-cs"/>
              </a:rPr>
              <a:t>「優生保護法の制定により社会全体に対して優生思想が植え付けられたこと、そのような社会情勢が知的障害者を子にもつ親に対する機関紙であり指導誌でもあった『手をつなぐ』にも表れている」</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51</a:t>
            </a:r>
            <a:r>
              <a:rPr kumimoji="1" lang="ja-JP" altLang="ja-JP" sz="1200" kern="1200" dirty="0">
                <a:solidFill>
                  <a:schemeClr val="tx1"/>
                </a:solidFill>
                <a:effectLst/>
                <a:latin typeface="+mn-lt"/>
                <a:ea typeface="+mn-ea"/>
                <a:cs typeface="+mn-cs"/>
              </a:rPr>
              <a:t>大衆雑誌「婦人生活」の記事（昭和</a:t>
            </a:r>
            <a:r>
              <a:rPr kumimoji="1" lang="en-US" altLang="ja-JP" sz="1200" kern="1200" dirty="0">
                <a:solidFill>
                  <a:schemeClr val="tx1"/>
                </a:solidFill>
                <a:effectLst/>
                <a:latin typeface="+mn-lt"/>
                <a:ea typeface="+mn-ea"/>
                <a:cs typeface="+mn-cs"/>
              </a:rPr>
              <a:t>47</a:t>
            </a:r>
            <a:r>
              <a:rPr kumimoji="1" lang="ja-JP" altLang="ja-JP" sz="1200" kern="1200" dirty="0">
                <a:solidFill>
                  <a:schemeClr val="tx1"/>
                </a:solidFill>
                <a:effectLst/>
                <a:latin typeface="+mn-lt"/>
                <a:ea typeface="+mn-ea"/>
                <a:cs typeface="+mn-cs"/>
              </a:rPr>
              <a:t>年</a:t>
            </a:r>
            <a:r>
              <a:rPr kumimoji="1" lang="en-US" altLang="ja-JP" sz="1200" kern="1200" dirty="0">
                <a:solidFill>
                  <a:schemeClr val="tx1"/>
                </a:solidFill>
                <a:effectLst/>
                <a:latin typeface="+mn-lt"/>
                <a:ea typeface="+mn-ea"/>
                <a:cs typeface="+mn-cs"/>
              </a:rPr>
              <a:t>2</a:t>
            </a:r>
            <a:r>
              <a:rPr kumimoji="1" lang="ja-JP" altLang="ja-JP" sz="1200" kern="1200" dirty="0">
                <a:solidFill>
                  <a:schemeClr val="tx1"/>
                </a:solidFill>
                <a:effectLst/>
                <a:latin typeface="+mn-lt"/>
                <a:ea typeface="+mn-ea"/>
                <a:cs typeface="+mn-cs"/>
              </a:rPr>
              <a:t>月）「一人の異常児はその子や家族の不幸だけでなく、社会全体の負担になることも考えれば、私たちは良識をもって少しでもこの不幸を少なくする義務があります」</a:t>
            </a:r>
          </a:p>
          <a:p>
            <a:r>
              <a:rPr kumimoji="1" lang="en-US" altLang="ja-JP" sz="1200" kern="1200" dirty="0">
                <a:solidFill>
                  <a:schemeClr val="tx1"/>
                </a:solidFill>
                <a:effectLst/>
                <a:latin typeface="+mn-lt"/>
                <a:ea typeface="+mn-ea"/>
                <a:cs typeface="+mn-cs"/>
              </a:rPr>
              <a:t>52</a:t>
            </a:r>
            <a:r>
              <a:rPr kumimoji="1" lang="ja-JP" altLang="ja-JP" sz="1200" kern="1200" dirty="0">
                <a:solidFill>
                  <a:schemeClr val="tx1"/>
                </a:solidFill>
                <a:effectLst/>
                <a:latin typeface="+mn-lt"/>
                <a:ea typeface="+mn-ea"/>
                <a:cs typeface="+mn-cs"/>
              </a:rPr>
              <a:t>不幸な子どもの生まれない施策－５か年のあゆみ＜抜粋＞</a:t>
            </a:r>
            <a:r>
              <a:rPr kumimoji="1" lang="en-US" altLang="ja-JP" sz="1200" kern="1200" dirty="0">
                <a:solidFill>
                  <a:schemeClr val="tx1"/>
                </a:solidFill>
                <a:effectLst/>
                <a:latin typeface="+mn-lt"/>
                <a:ea typeface="+mn-ea"/>
                <a:cs typeface="+mn-cs"/>
              </a:rPr>
              <a:t>S46.10</a:t>
            </a:r>
          </a:p>
          <a:p>
            <a:r>
              <a:rPr kumimoji="1" lang="en-US" altLang="ja-JP" sz="1200" kern="1200" dirty="0">
                <a:solidFill>
                  <a:schemeClr val="tx1"/>
                </a:solidFill>
                <a:effectLst/>
                <a:latin typeface="+mn-lt"/>
                <a:ea typeface="+mn-ea"/>
                <a:cs typeface="+mn-cs"/>
              </a:rPr>
              <a:t>53</a:t>
            </a:r>
            <a:r>
              <a:rPr kumimoji="1" lang="ja-JP" altLang="ja-JP" sz="1200" kern="1200" dirty="0">
                <a:solidFill>
                  <a:schemeClr val="tx1"/>
                </a:solidFill>
                <a:effectLst/>
                <a:latin typeface="+mn-lt"/>
                <a:ea typeface="+mn-ea"/>
                <a:cs typeface="+mn-cs"/>
              </a:rPr>
              <a:t>「偏見に加担する教科書と法</a:t>
            </a:r>
            <a:r>
              <a:rPr kumimoji="1" lang="ja-JP" altLang="en-US"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野田　正彰</a:t>
            </a:r>
            <a:r>
              <a:rPr kumimoji="1" lang="en-US" altLang="ja-JP" sz="1200" kern="1200" dirty="0">
                <a:solidFill>
                  <a:schemeClr val="tx1"/>
                </a:solidFill>
                <a:effectLst/>
                <a:latin typeface="+mn-lt"/>
                <a:ea typeface="+mn-ea"/>
                <a:cs typeface="+mn-cs"/>
              </a:rPr>
              <a:t>S.48.2.16</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6C79D33-9F27-4FD3-BAE0-D7F61071E81C}" type="slidenum">
              <a:rPr kumimoji="1" lang="ja-JP" altLang="en-US" smtClean="0"/>
              <a:t>9</a:t>
            </a:fld>
            <a:endParaRPr kumimoji="1" lang="ja-JP" altLang="en-US"/>
          </a:p>
        </p:txBody>
      </p:sp>
    </p:spTree>
    <p:extLst>
      <p:ext uri="{BB962C8B-B14F-4D97-AF65-F5344CB8AC3E}">
        <p14:creationId xmlns:p14="http://schemas.microsoft.com/office/powerpoint/2010/main" val="3466808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3BB9AA2-8D4A-41E4-A475-F948D34E0F27}" type="slidenum">
              <a:rPr kumimoji="1" lang="ja-JP" altLang="en-US" smtClean="0"/>
              <a:t>13</a:t>
            </a:fld>
            <a:endParaRPr kumimoji="1" lang="ja-JP" altLang="en-US"/>
          </a:p>
        </p:txBody>
      </p:sp>
    </p:spTree>
    <p:extLst>
      <p:ext uri="{BB962C8B-B14F-4D97-AF65-F5344CB8AC3E}">
        <p14:creationId xmlns:p14="http://schemas.microsoft.com/office/powerpoint/2010/main" val="925999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74BE0-8E4A-7E1B-01CD-343821A20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082100E-0B76-5324-2559-7C161A7CA41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A52F342-1F8F-6D2C-0FD1-5D1074C71D1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13179E3-FF5E-93D8-78DD-78E426F52B0E}"/>
              </a:ext>
            </a:extLst>
          </p:cNvPr>
          <p:cNvSpPr>
            <a:spLocks noGrp="1"/>
          </p:cNvSpPr>
          <p:nvPr>
            <p:ph type="sldNum" sz="quarter" idx="5"/>
          </p:nvPr>
        </p:nvSpPr>
        <p:spPr/>
        <p:txBody>
          <a:bodyPr/>
          <a:lstStyle/>
          <a:p>
            <a:fld id="{93BB9AA2-8D4A-41E4-A475-F948D34E0F27}" type="slidenum">
              <a:rPr kumimoji="1" lang="ja-JP" altLang="en-US" smtClean="0"/>
              <a:t>16</a:t>
            </a:fld>
            <a:endParaRPr kumimoji="1" lang="ja-JP" altLang="en-US"/>
          </a:p>
        </p:txBody>
      </p:sp>
    </p:spTree>
    <p:extLst>
      <p:ext uri="{BB962C8B-B14F-4D97-AF65-F5344CB8AC3E}">
        <p14:creationId xmlns:p14="http://schemas.microsoft.com/office/powerpoint/2010/main" val="3819303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62CA4-FE5E-765D-2C37-84DBB59F92C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68993E0-EECB-9945-E3D1-E29CA3795B8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F866FFB-1C09-543B-6FD8-1E795AD5B4A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t>優生保護法裁判の最高裁判決と総理大臣の謝罪・反省の言葉が背景にあるにもかかわらず、この行動計画が優生保護法問題の全面解決に向けた視点が弱く、従来の啓発活動の域を出ていないと指摘しています。特に、計画には優生保護法が障害者への差別を助長した歴史的経緯を明確に記載することや、性と生殖に関する健康と権利（</a:t>
            </a:r>
            <a:r>
              <a:rPr lang="en-US" altLang="ja-JP" sz="1200" dirty="0"/>
              <a:t>SRHR</a:t>
            </a:r>
            <a:r>
              <a:rPr lang="ja-JP" altLang="en-US" sz="1200" dirty="0"/>
              <a:t>）といった根本的な課題への具体的な取り組みが見られない点を批判しています。弁護団らは、精神障害者や知的障害者、女性当事者の参画の欠如、そして実効性のある大改革と再発防止策の必要性を強く求め、この行動計画の改訂と</a:t>
            </a:r>
            <a:r>
              <a:rPr lang="en-US" altLang="ja-JP" sz="1200" dirty="0"/>
              <a:t>PDCA</a:t>
            </a:r>
            <a:r>
              <a:rPr lang="ja-JP" altLang="en-US" sz="1200" dirty="0"/>
              <a:t>サイクルの明確化を要求しています。</a:t>
            </a:r>
          </a:p>
          <a:p>
            <a:endParaRPr kumimoji="1" lang="ja-JP" altLang="en-US" dirty="0"/>
          </a:p>
        </p:txBody>
      </p:sp>
      <p:sp>
        <p:nvSpPr>
          <p:cNvPr id="4" name="スライド番号プレースホルダー 3">
            <a:extLst>
              <a:ext uri="{FF2B5EF4-FFF2-40B4-BE49-F238E27FC236}">
                <a16:creationId xmlns:a16="http://schemas.microsoft.com/office/drawing/2014/main" id="{DA5293DD-7D0A-444A-DC95-05E9557C1EE2}"/>
              </a:ext>
            </a:extLst>
          </p:cNvPr>
          <p:cNvSpPr>
            <a:spLocks noGrp="1"/>
          </p:cNvSpPr>
          <p:nvPr>
            <p:ph type="sldNum" sz="quarter" idx="5"/>
          </p:nvPr>
        </p:nvSpPr>
        <p:spPr/>
        <p:txBody>
          <a:bodyPr/>
          <a:lstStyle/>
          <a:p>
            <a:fld id="{93BB9AA2-8D4A-41E4-A475-F948D34E0F27}" type="slidenum">
              <a:rPr kumimoji="1" lang="ja-JP" altLang="en-US" smtClean="0"/>
              <a:t>17</a:t>
            </a:fld>
            <a:endParaRPr kumimoji="1" lang="ja-JP" altLang="en-US"/>
          </a:p>
        </p:txBody>
      </p:sp>
    </p:spTree>
    <p:extLst>
      <p:ext uri="{BB962C8B-B14F-4D97-AF65-F5344CB8AC3E}">
        <p14:creationId xmlns:p14="http://schemas.microsoft.com/office/powerpoint/2010/main" val="1184962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BD95C8-F0E6-9BBE-8F1D-DAE8442E01C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6DAF82F-51AD-D491-D812-7E048EE10E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6ECE68B-7B29-20BA-95DD-B51AB818C338}"/>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9A6AF234-419E-47FE-6E6C-CCDDBE20EB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5EF70C3-FC7F-0892-A4FF-3D350EF40A80}"/>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3479035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0AC526-95D8-B22D-9EA5-32AF56512D5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831D36A-BB2E-7C3F-1306-0111B312B38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70E6EB-38D6-E807-4C7A-BD1166A71334}"/>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B0E7591F-6003-E1CA-8361-C2A61D7087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064ABD-C3F5-AC7D-95BE-EE55C18ECCE6}"/>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2390407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6EDAC0-0FC2-8C57-0299-E181162C1BE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0B37891-E2BA-8CF8-A997-F11AA5E4FA8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82A074-FBEB-F939-E943-31F0EB1B11F5}"/>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94756DED-1D6C-A745-F575-1D2C70110A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04FB802-312D-6C64-8C0A-DB175CE5B8AA}"/>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328628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AEF8FA-88D5-0C38-7D63-3148133C1DD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A227656-1B90-6B9C-5DDD-49FDB5D6FF6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51606D-1E13-B387-4EE2-84F71BAABBFC}"/>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28D8503C-F015-DE97-BF87-55644E754C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251F305-04A2-EEB2-9870-03229BD66DC8}"/>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143455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C24DFB-3E14-41C4-6A41-F317B491733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3EB947-904B-4F3C-E325-D838EBB757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7A4C99C-F6F4-E1D0-BEAE-4133DFDD97ED}"/>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D08B220B-1E65-AEB0-974E-9E1EF2E1859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58BA3A-E335-C8E1-9916-C0C58F2CE773}"/>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4205301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49C8-8B9C-1BCA-57D2-E497FCA2968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E16996-7DEB-5447-87C5-82B45FB7B1B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3DEDAC9-E69D-A4C0-9D3C-4B137707B9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BBE9F2E-FD96-3FA0-1D59-46FC4887AECA}"/>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6" name="フッター プレースホルダー 5">
            <a:extLst>
              <a:ext uri="{FF2B5EF4-FFF2-40B4-BE49-F238E27FC236}">
                <a16:creationId xmlns:a16="http://schemas.microsoft.com/office/drawing/2014/main" id="{B25CB599-20DA-547A-57A3-BD58E997798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A39985-2499-50CF-1D12-66779ADF61AF}"/>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550307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400CA6-5DF1-E5A9-4F51-613FCC875F4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264C63-578A-2D95-7D0C-4358CD8EFC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17C7F7-3877-208E-0887-265D26F8011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F65934C-4F8C-B995-FE33-9451F88F0B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B52652C-F1E8-5267-E2BE-69B15287EFE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25B54B2-9A41-72E3-E59D-CB37630C73AB}"/>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8" name="フッター プレースホルダー 7">
            <a:extLst>
              <a:ext uri="{FF2B5EF4-FFF2-40B4-BE49-F238E27FC236}">
                <a16:creationId xmlns:a16="http://schemas.microsoft.com/office/drawing/2014/main" id="{1339246F-0C01-63A3-58B8-0761A31D4D8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E79E6F-2459-01BC-6507-B6A87E4632CA}"/>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689161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434413-8C7F-E888-84C1-3CC76580BB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8696A05-F000-AEDF-C47F-6B5B89CC98D9}"/>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4" name="フッター プレースホルダー 3">
            <a:extLst>
              <a:ext uri="{FF2B5EF4-FFF2-40B4-BE49-F238E27FC236}">
                <a16:creationId xmlns:a16="http://schemas.microsoft.com/office/drawing/2014/main" id="{6E2DAA61-9DC9-0D7B-D32C-A399EF0A389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D2A8BB0-6DC9-4AE7-C450-C3CA768A5C03}"/>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348876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5BF0825-D430-EEE1-A407-D181DC4E5761}"/>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3" name="フッター プレースホルダー 2">
            <a:extLst>
              <a:ext uri="{FF2B5EF4-FFF2-40B4-BE49-F238E27FC236}">
                <a16:creationId xmlns:a16="http://schemas.microsoft.com/office/drawing/2014/main" id="{7A081ADB-E53C-2616-3855-73B68B43DA0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5B8FB7D-F178-5ECF-F17F-0B4BBDE56E88}"/>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2171656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6B9BAB-99E7-EF51-02BF-E0AD2BCF963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BCCE30D-BD58-64D9-09A7-7759E93758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762E7B-5D54-993C-6252-20EE23D6C1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C7D80F4-D084-C91F-7E0C-3D65AE63E737}"/>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6" name="フッター プレースホルダー 5">
            <a:extLst>
              <a:ext uri="{FF2B5EF4-FFF2-40B4-BE49-F238E27FC236}">
                <a16:creationId xmlns:a16="http://schemas.microsoft.com/office/drawing/2014/main" id="{9BDA18E2-A611-C737-6222-E2F5602035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307DA8-258A-BC47-F31E-C3AACBA24F07}"/>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1226517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9606F4-183B-86CD-C723-BF23986008F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C63BDBB-A98F-C53C-6697-B29222586C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4761A8D-6D8E-555E-2082-EFE0D61FEF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DE364D-3136-6B6C-4BE2-F8BB89F80158}"/>
              </a:ext>
            </a:extLst>
          </p:cNvPr>
          <p:cNvSpPr>
            <a:spLocks noGrp="1"/>
          </p:cNvSpPr>
          <p:nvPr>
            <p:ph type="dt" sz="half" idx="10"/>
          </p:nvPr>
        </p:nvSpPr>
        <p:spPr/>
        <p:txBody>
          <a:bodyPr/>
          <a:lstStyle/>
          <a:p>
            <a:fld id="{3D214B5D-7FCE-4D68-A76D-A6A5746E189F}" type="datetimeFigureOut">
              <a:rPr kumimoji="1" lang="ja-JP" altLang="en-US" smtClean="0"/>
              <a:t>2025/10/13</a:t>
            </a:fld>
            <a:endParaRPr kumimoji="1" lang="ja-JP" altLang="en-US"/>
          </a:p>
        </p:txBody>
      </p:sp>
      <p:sp>
        <p:nvSpPr>
          <p:cNvPr id="6" name="フッター プレースホルダー 5">
            <a:extLst>
              <a:ext uri="{FF2B5EF4-FFF2-40B4-BE49-F238E27FC236}">
                <a16:creationId xmlns:a16="http://schemas.microsoft.com/office/drawing/2014/main" id="{71A7A09C-42B8-789A-8361-D3E4572726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608333E-3CD3-1DFF-11BB-75CB5AB9B051}"/>
              </a:ext>
            </a:extLst>
          </p:cNvPr>
          <p:cNvSpPr>
            <a:spLocks noGrp="1"/>
          </p:cNvSpPr>
          <p:nvPr>
            <p:ph type="sldNum" sz="quarter" idx="12"/>
          </p:nvPr>
        </p:nvSpPr>
        <p:spPr/>
        <p:txBody>
          <a:body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3672588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5E6020-2069-ED36-65C8-EC84BD11DB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808565D-0714-4E99-1954-070C95F74A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9F18CE-68F7-9E6C-2283-C65B60E1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14B5D-7FCE-4D68-A76D-A6A5746E189F}" type="datetimeFigureOut">
              <a:rPr kumimoji="1" lang="ja-JP" altLang="en-US" smtClean="0"/>
              <a:t>2025/10/13</a:t>
            </a:fld>
            <a:endParaRPr kumimoji="1" lang="ja-JP" altLang="en-US"/>
          </a:p>
        </p:txBody>
      </p:sp>
      <p:sp>
        <p:nvSpPr>
          <p:cNvPr id="5" name="フッター プレースホルダー 4">
            <a:extLst>
              <a:ext uri="{FF2B5EF4-FFF2-40B4-BE49-F238E27FC236}">
                <a16:creationId xmlns:a16="http://schemas.microsoft.com/office/drawing/2014/main" id="{15369FDE-C0C1-5CA5-3FD7-CA36BCB34C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DE64E6F-45A6-FC1E-DA32-5DABCD6AF4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87033-DBFB-4692-96B8-0DFBAC9BD253}" type="slidenum">
              <a:rPr kumimoji="1" lang="ja-JP" altLang="en-US" smtClean="0"/>
              <a:t>‹#›</a:t>
            </a:fld>
            <a:endParaRPr kumimoji="1" lang="ja-JP" altLang="en-US"/>
          </a:p>
        </p:txBody>
      </p:sp>
    </p:spTree>
    <p:extLst>
      <p:ext uri="{BB962C8B-B14F-4D97-AF65-F5344CB8AC3E}">
        <p14:creationId xmlns:p14="http://schemas.microsoft.com/office/powerpoint/2010/main" val="243525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1A135A-C7C7-66E3-9250-B9F9C960A97A}"/>
              </a:ext>
            </a:extLst>
          </p:cNvPr>
          <p:cNvSpPr>
            <a:spLocks noGrp="1"/>
          </p:cNvSpPr>
          <p:nvPr>
            <p:ph type="ctrTitle"/>
          </p:nvPr>
        </p:nvSpPr>
        <p:spPr/>
        <p:txBody>
          <a:bodyPr>
            <a:normAutofit/>
          </a:bodyPr>
          <a:lstStyle/>
          <a:p>
            <a:pPr algn="l"/>
            <a:r>
              <a:rPr kumimoji="1" lang="ja-JP" altLang="en-US" sz="3200" dirty="0"/>
              <a:t>第</a:t>
            </a:r>
            <a:r>
              <a:rPr kumimoji="1" lang="en-US" altLang="ja-JP" sz="3200" dirty="0"/>
              <a:t>10</a:t>
            </a:r>
            <a:r>
              <a:rPr kumimoji="1" lang="ja-JP" altLang="en-US" sz="3200" dirty="0"/>
              <a:t>回記念研究大会シンポジウム</a:t>
            </a:r>
            <a:br>
              <a:rPr kumimoji="1" lang="en-US" altLang="ja-JP" sz="3200" dirty="0"/>
            </a:br>
            <a:r>
              <a:rPr kumimoji="1" lang="ja-JP" altLang="en-US" sz="3200" dirty="0"/>
              <a:t>　　　　優生思想と障害法の課題・再訪</a:t>
            </a:r>
            <a:br>
              <a:rPr kumimoji="1" lang="en-US" altLang="ja-JP" sz="3200" dirty="0"/>
            </a:br>
            <a:br>
              <a:rPr kumimoji="1" lang="en-US" altLang="ja-JP" sz="3200" dirty="0"/>
            </a:br>
            <a:br>
              <a:rPr kumimoji="1" lang="en-US" altLang="ja-JP" sz="3200" dirty="0"/>
            </a:br>
            <a:endParaRPr kumimoji="1" lang="ja-JP" altLang="en-US" sz="3200" dirty="0"/>
          </a:p>
        </p:txBody>
      </p:sp>
      <p:sp>
        <p:nvSpPr>
          <p:cNvPr id="3" name="字幕 2">
            <a:extLst>
              <a:ext uri="{FF2B5EF4-FFF2-40B4-BE49-F238E27FC236}">
                <a16:creationId xmlns:a16="http://schemas.microsoft.com/office/drawing/2014/main" id="{6DFD0B59-AE80-70B1-DC25-FC9E56FB42BA}"/>
              </a:ext>
            </a:extLst>
          </p:cNvPr>
          <p:cNvSpPr>
            <a:spLocks noGrp="1"/>
          </p:cNvSpPr>
          <p:nvPr>
            <p:ph type="subTitle" idx="1"/>
          </p:nvPr>
        </p:nvSpPr>
        <p:spPr/>
        <p:txBody>
          <a:bodyPr>
            <a:normAutofit fontScale="32500" lnSpcReduction="20000"/>
          </a:bodyPr>
          <a:lstStyle/>
          <a:p>
            <a:pPr algn="l"/>
            <a:endParaRPr lang="en-US" altLang="ja-JP" sz="3600" dirty="0">
              <a:latin typeface="+mj-ea"/>
              <a:ea typeface="+mj-ea"/>
              <a:cs typeface="Arial" panose="020B0604020202020204" pitchFamily="34" charset="0"/>
            </a:endParaRPr>
          </a:p>
          <a:p>
            <a:pPr algn="l"/>
            <a:r>
              <a:rPr lang="ja-JP" altLang="ja-JP" sz="7000" dirty="0">
                <a:latin typeface="+mj-ea"/>
                <a:ea typeface="+mj-ea"/>
                <a:cs typeface="Arial" panose="020B0604020202020204" pitchFamily="34" charset="0"/>
              </a:rPr>
              <a:t>優生思想及び障害</a:t>
            </a:r>
            <a:r>
              <a:rPr lang="ja-JP" altLang="en-US" sz="7000" dirty="0">
                <a:latin typeface="+mj-ea"/>
                <a:ea typeface="+mj-ea"/>
                <a:cs typeface="Arial" panose="020B0604020202020204" pitchFamily="34" charset="0"/>
              </a:rPr>
              <a:t>のある人</a:t>
            </a:r>
            <a:r>
              <a:rPr lang="ja-JP" altLang="ja-JP" sz="7000" dirty="0">
                <a:latin typeface="+mj-ea"/>
                <a:ea typeface="+mj-ea"/>
                <a:cs typeface="Arial" panose="020B0604020202020204" pitchFamily="34" charset="0"/>
              </a:rPr>
              <a:t>に対する偏見差別</a:t>
            </a:r>
            <a:r>
              <a:rPr lang="ja-JP" altLang="en-US" sz="7000" dirty="0">
                <a:latin typeface="+mj-ea"/>
                <a:ea typeface="+mj-ea"/>
                <a:cs typeface="Arial" panose="020B0604020202020204" pitchFamily="34" charset="0"/>
              </a:rPr>
              <a:t>の</a:t>
            </a:r>
            <a:r>
              <a:rPr lang="ja-JP" altLang="ja-JP" sz="7000" dirty="0">
                <a:latin typeface="+mj-ea"/>
                <a:ea typeface="+mj-ea"/>
                <a:cs typeface="Arial" panose="020B0604020202020204" pitchFamily="34" charset="0"/>
              </a:rPr>
              <a:t>根絶</a:t>
            </a:r>
            <a:r>
              <a:rPr lang="ja-JP" altLang="en-US" sz="7000" dirty="0">
                <a:latin typeface="+mj-ea"/>
                <a:ea typeface="+mj-ea"/>
                <a:cs typeface="Arial" panose="020B0604020202020204" pitchFamily="34" charset="0"/>
              </a:rPr>
              <a:t>に向けて</a:t>
            </a:r>
            <a:endParaRPr lang="ja-JP" altLang="en-US" sz="7000" dirty="0">
              <a:latin typeface="+mj-ea"/>
              <a:ea typeface="+mj-ea"/>
            </a:endParaRPr>
          </a:p>
          <a:p>
            <a:pPr algn="r"/>
            <a:endParaRPr kumimoji="1" lang="en-US" altLang="ja-JP" dirty="0">
              <a:latin typeface="+mj-ea"/>
              <a:ea typeface="+mj-ea"/>
            </a:endParaRPr>
          </a:p>
          <a:p>
            <a:pPr algn="r"/>
            <a:endParaRPr lang="en-US" altLang="ja-JP" dirty="0"/>
          </a:p>
          <a:p>
            <a:pPr algn="r"/>
            <a:endParaRPr kumimoji="1" lang="en-US" altLang="ja-JP" dirty="0"/>
          </a:p>
          <a:p>
            <a:pPr algn="r"/>
            <a:r>
              <a:rPr kumimoji="1" lang="ja-JP" altLang="en-US" sz="7400" dirty="0"/>
              <a:t>辻󠄀　川　圭　乃</a:t>
            </a:r>
          </a:p>
        </p:txBody>
      </p:sp>
    </p:spTree>
    <p:extLst>
      <p:ext uri="{BB962C8B-B14F-4D97-AF65-F5344CB8AC3E}">
        <p14:creationId xmlns:p14="http://schemas.microsoft.com/office/powerpoint/2010/main" val="3720647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CC7D7D8-6F18-3F32-4D27-1E00B1566541}"/>
              </a:ext>
            </a:extLst>
          </p:cNvPr>
          <p:cNvSpPr>
            <a:spLocks noGrp="1"/>
          </p:cNvSpPr>
          <p:nvPr>
            <p:ph idx="1"/>
          </p:nvPr>
        </p:nvSpPr>
        <p:spPr>
          <a:xfrm>
            <a:off x="838200" y="1149790"/>
            <a:ext cx="10515600" cy="5305331"/>
          </a:xfrm>
        </p:spPr>
        <p:txBody>
          <a:bodyPr>
            <a:normAutofit fontScale="25000" lnSpcReduction="20000"/>
          </a:bodyPr>
          <a:lstStyle/>
          <a:p>
            <a:pPr marL="0" indent="0">
              <a:buNone/>
            </a:pPr>
            <a:endParaRPr lang="en-US" altLang="ja-JP" sz="6000" dirty="0"/>
          </a:p>
          <a:p>
            <a:pPr marL="0" indent="0">
              <a:buNone/>
            </a:pPr>
            <a:r>
              <a:rPr kumimoji="1" lang="ja-JP" altLang="en-US" sz="9600" dirty="0"/>
              <a:t>旧優生保護法の本件各規定による人権侵害が強度である上、憲法の趣旨を</a:t>
            </a:r>
            <a:endParaRPr kumimoji="1" lang="en-US" altLang="ja-JP" sz="9600" dirty="0"/>
          </a:p>
          <a:p>
            <a:pPr marL="0" indent="0">
              <a:buNone/>
            </a:pPr>
            <a:r>
              <a:rPr kumimoji="1" lang="ja-JP" altLang="en-US" sz="9600" dirty="0"/>
              <a:t>踏まえた施策を推進していくべき地位にあった被控訴人が、上記立法・施</a:t>
            </a:r>
            <a:endParaRPr kumimoji="1" lang="en-US" altLang="ja-JP" sz="9600" dirty="0"/>
          </a:p>
          <a:p>
            <a:pPr marL="0" indent="0">
              <a:buNone/>
            </a:pPr>
            <a:r>
              <a:rPr kumimoji="1" lang="ja-JP" altLang="en-US" sz="9600" dirty="0"/>
              <a:t>策によって障害者等に対する差別・偏見を正当化・固定化、更に助長して</a:t>
            </a:r>
            <a:endParaRPr kumimoji="1" lang="en-US" altLang="ja-JP" sz="9600" dirty="0"/>
          </a:p>
          <a:p>
            <a:pPr marL="0" indent="0">
              <a:buNone/>
            </a:pPr>
            <a:r>
              <a:rPr kumimoji="1" lang="ja-JP" altLang="en-US" sz="9600" dirty="0"/>
              <a:t>きたとみられ、これに起因して、控訴人らにおいて訴訟提起の前提となる</a:t>
            </a:r>
            <a:endParaRPr kumimoji="1" lang="en-US" altLang="ja-JP" sz="9600" dirty="0"/>
          </a:p>
          <a:p>
            <a:pPr marL="0" indent="0">
              <a:buNone/>
            </a:pPr>
            <a:r>
              <a:rPr kumimoji="1" lang="ja-JP" altLang="en-US" sz="9600" dirty="0"/>
              <a:t>情報や相談機会へのアクセスが著しく困難な環境にあつたことに照らすと、</a:t>
            </a:r>
            <a:endParaRPr kumimoji="1" lang="en-US" altLang="ja-JP" sz="9600" dirty="0"/>
          </a:p>
          <a:p>
            <a:pPr marL="0" indent="0">
              <a:buNone/>
            </a:pPr>
            <a:r>
              <a:rPr kumimoji="1" lang="ja-JP" altLang="en-US" sz="9600" dirty="0"/>
              <a:t>控訴人らについて、</a:t>
            </a:r>
            <a:r>
              <a:rPr kumimoji="1" lang="ja-JP" altLang="en-US" sz="9600" u="sng" dirty="0"/>
              <a:t>除斥期間の適用をそのまま認めることは、</a:t>
            </a:r>
            <a:r>
              <a:rPr kumimoji="1" lang="ja-JP" altLang="en-US" sz="9600" b="1" u="sng" dirty="0"/>
              <a:t>著しく正</a:t>
            </a:r>
            <a:endParaRPr kumimoji="1" lang="en-US" altLang="ja-JP" sz="9600" b="1" u="sng" dirty="0"/>
          </a:p>
          <a:p>
            <a:pPr marL="0" indent="0">
              <a:buNone/>
            </a:pPr>
            <a:r>
              <a:rPr kumimoji="1" lang="ja-JP" altLang="en-US" sz="9600" b="1" u="sng" dirty="0"/>
              <a:t>義・公平の理念に反する</a:t>
            </a:r>
            <a:r>
              <a:rPr kumimoji="1" lang="ja-JP" altLang="en-US" sz="9600" u="sng" dirty="0"/>
              <a:t>というべき</a:t>
            </a:r>
            <a:r>
              <a:rPr kumimoji="1" lang="ja-JP" altLang="en-US" sz="9600" dirty="0"/>
              <a:t>であり、権利行使を不能又は著しく困</a:t>
            </a:r>
            <a:endParaRPr kumimoji="1" lang="en-US" altLang="ja-JP" sz="9600" dirty="0"/>
          </a:p>
          <a:p>
            <a:pPr marL="0" indent="0">
              <a:buNone/>
            </a:pPr>
            <a:r>
              <a:rPr kumimoji="1" lang="ja-JP" altLang="en-US" sz="9600" dirty="0"/>
              <a:t>難とする事由がある場合に、その事由が解消されてから</a:t>
            </a:r>
            <a:r>
              <a:rPr kumimoji="1" lang="en-US" altLang="ja-JP" sz="9600" dirty="0"/>
              <a:t>6</a:t>
            </a:r>
            <a:r>
              <a:rPr kumimoji="1" lang="ja-JP" altLang="en-US" sz="9600" dirty="0"/>
              <a:t>か月を経過するま</a:t>
            </a:r>
            <a:endParaRPr kumimoji="1" lang="en-US" altLang="ja-JP" sz="9600" dirty="0"/>
          </a:p>
          <a:p>
            <a:pPr marL="0" indent="0">
              <a:buNone/>
            </a:pPr>
            <a:r>
              <a:rPr kumimoji="1" lang="ja-JP" altLang="en-US" sz="9600" dirty="0"/>
              <a:t>での間、時効の完成を延期する時効停上の規定</a:t>
            </a:r>
            <a:r>
              <a:rPr kumimoji="1" lang="en-US" altLang="ja-JP" sz="9600" dirty="0"/>
              <a:t>(</a:t>
            </a:r>
            <a:r>
              <a:rPr kumimoji="1" lang="ja-JP" altLang="en-US" sz="9600" dirty="0"/>
              <a:t>民法</a:t>
            </a:r>
            <a:r>
              <a:rPr kumimoji="1" lang="en-US" altLang="ja-JP" sz="9600" dirty="0"/>
              <a:t>158</a:t>
            </a:r>
            <a:r>
              <a:rPr kumimoji="1" lang="ja-JP" altLang="en-US" sz="9600" dirty="0"/>
              <a:t>～ </a:t>
            </a:r>
            <a:r>
              <a:rPr kumimoji="1" lang="en-US" altLang="ja-JP" sz="9600" dirty="0"/>
              <a:t>160</a:t>
            </a:r>
            <a:r>
              <a:rPr kumimoji="1" lang="ja-JP" altLang="en-US" sz="9600" dirty="0"/>
              <a:t>条</a:t>
            </a:r>
            <a:r>
              <a:rPr kumimoji="1" lang="en-US" altLang="ja-JP" sz="9600" dirty="0"/>
              <a:t>)</a:t>
            </a:r>
            <a:r>
              <a:rPr kumimoji="1" lang="ja-JP" altLang="en-US" sz="9600" dirty="0"/>
              <a:t>の法意に</a:t>
            </a:r>
            <a:endParaRPr kumimoji="1" lang="en-US" altLang="ja-JP" sz="9600" dirty="0"/>
          </a:p>
          <a:p>
            <a:pPr marL="0" indent="0">
              <a:buNone/>
            </a:pPr>
            <a:r>
              <a:rPr kumimoji="1" lang="ja-JP" altLang="en-US" sz="9600" dirty="0"/>
              <a:t>照らし、訴訟提起の前提となる情報や相談機会へのアクセスが著しく困難</a:t>
            </a:r>
            <a:endParaRPr kumimoji="1" lang="en-US" altLang="ja-JP" sz="9600" dirty="0"/>
          </a:p>
          <a:p>
            <a:pPr marL="0" indent="0">
              <a:buNone/>
            </a:pPr>
            <a:r>
              <a:rPr kumimoji="1" lang="ja-JP" altLang="en-US" sz="9600" dirty="0"/>
              <a:t>な環境が解消されてから</a:t>
            </a:r>
            <a:r>
              <a:rPr kumimoji="1" lang="en-US" altLang="ja-JP" sz="9600" dirty="0"/>
              <a:t>6</a:t>
            </a:r>
            <a:r>
              <a:rPr kumimoji="1" lang="ja-JP" altLang="en-US" sz="9600" dirty="0"/>
              <a:t>か月を経過するまでの間、除斥期間の適用が制限</a:t>
            </a:r>
            <a:endParaRPr kumimoji="1" lang="en-US" altLang="ja-JP" sz="9600" dirty="0"/>
          </a:p>
          <a:p>
            <a:pPr marL="0" indent="0">
              <a:buNone/>
            </a:pPr>
            <a:r>
              <a:rPr kumimoji="1" lang="ja-JP" altLang="en-US" sz="9600" dirty="0"/>
              <a:t>されるものと解するのが相当である。</a:t>
            </a:r>
          </a:p>
        </p:txBody>
      </p:sp>
      <p:sp>
        <p:nvSpPr>
          <p:cNvPr id="4" name="タイトル 1">
            <a:extLst>
              <a:ext uri="{FF2B5EF4-FFF2-40B4-BE49-F238E27FC236}">
                <a16:creationId xmlns:a16="http://schemas.microsoft.com/office/drawing/2014/main" id="{56374A4F-A5CC-CE01-B6DC-7A17BB0E6A37}"/>
              </a:ext>
            </a:extLst>
          </p:cNvPr>
          <p:cNvSpPr>
            <a:spLocks noGrp="1"/>
          </p:cNvSpPr>
          <p:nvPr>
            <p:ph type="title"/>
          </p:nvPr>
        </p:nvSpPr>
        <p:spPr>
          <a:xfrm>
            <a:off x="838200" y="365125"/>
            <a:ext cx="10515600" cy="784665"/>
          </a:xfrm>
        </p:spPr>
        <p:txBody>
          <a:bodyPr>
            <a:normAutofit/>
          </a:bodyPr>
          <a:lstStyle/>
          <a:p>
            <a:r>
              <a:rPr kumimoji="1" lang="ja-JP" altLang="en-US" sz="2800" dirty="0"/>
              <a:t>除斥期間適用の制限</a:t>
            </a:r>
          </a:p>
        </p:txBody>
      </p:sp>
    </p:spTree>
    <p:extLst>
      <p:ext uri="{BB962C8B-B14F-4D97-AF65-F5344CB8AC3E}">
        <p14:creationId xmlns:p14="http://schemas.microsoft.com/office/powerpoint/2010/main" val="3544297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C6B14E-A5C5-C38C-EB27-7B43F53B000E}"/>
              </a:ext>
            </a:extLst>
          </p:cNvPr>
          <p:cNvSpPr>
            <a:spLocks noGrp="1"/>
          </p:cNvSpPr>
          <p:nvPr>
            <p:ph type="title"/>
          </p:nvPr>
        </p:nvSpPr>
        <p:spPr/>
        <p:txBody>
          <a:bodyPr>
            <a:normAutofit/>
          </a:bodyPr>
          <a:lstStyle/>
          <a:p>
            <a:r>
              <a:rPr kumimoji="1" lang="ja-JP" altLang="en-US" sz="2800" dirty="0"/>
              <a:t>令和６年７月３日最高裁大法廷判決</a:t>
            </a:r>
          </a:p>
        </p:txBody>
      </p:sp>
      <p:sp>
        <p:nvSpPr>
          <p:cNvPr id="3" name="コンテンツ プレースホルダー 2">
            <a:extLst>
              <a:ext uri="{FF2B5EF4-FFF2-40B4-BE49-F238E27FC236}">
                <a16:creationId xmlns:a16="http://schemas.microsoft.com/office/drawing/2014/main" id="{91C803F6-6F96-1A66-5F30-BE665CE45B59}"/>
              </a:ext>
            </a:extLst>
          </p:cNvPr>
          <p:cNvSpPr>
            <a:spLocks noGrp="1"/>
          </p:cNvSpPr>
          <p:nvPr>
            <p:ph idx="1"/>
          </p:nvPr>
        </p:nvSpPr>
        <p:spPr>
          <a:xfrm>
            <a:off x="838200" y="1690688"/>
            <a:ext cx="10896600" cy="5308600"/>
          </a:xfrm>
        </p:spPr>
        <p:txBody>
          <a:bodyPr>
            <a:normAutofit/>
          </a:bodyPr>
          <a:lstStyle/>
          <a:p>
            <a:r>
              <a:rPr kumimoji="1" lang="ja-JP" altLang="en-US" sz="2400" dirty="0"/>
              <a:t>「旧優生保護法の立法目的は当時の社会状況を考えても正当とはいえない。生殖能力の喪失という重大な犠牲を求めるもので</a:t>
            </a:r>
            <a:r>
              <a:rPr kumimoji="1" lang="ja-JP" altLang="en-US" sz="2400" b="1" dirty="0"/>
              <a:t>個人の尊厳</a:t>
            </a:r>
            <a:r>
              <a:rPr kumimoji="1" lang="ja-JP" altLang="en-US" sz="2400" dirty="0"/>
              <a:t>と</a:t>
            </a:r>
            <a:r>
              <a:rPr kumimoji="1" lang="ja-JP" altLang="en-US" sz="2400" b="1" dirty="0"/>
              <a:t>人格の尊重の精神</a:t>
            </a:r>
            <a:r>
              <a:rPr kumimoji="1" lang="ja-JP" altLang="en-US" sz="2400" dirty="0"/>
              <a:t>に著しく反し、</a:t>
            </a:r>
            <a:r>
              <a:rPr kumimoji="1" lang="ja-JP" altLang="en-US" sz="2400" b="1" dirty="0"/>
              <a:t>憲法</a:t>
            </a:r>
            <a:r>
              <a:rPr kumimoji="1" lang="en-US" altLang="ja-JP" sz="2400" b="1" dirty="0"/>
              <a:t>13</a:t>
            </a:r>
            <a:r>
              <a:rPr kumimoji="1" lang="ja-JP" altLang="en-US" sz="2400" b="1" dirty="0"/>
              <a:t>条に違反</a:t>
            </a:r>
            <a:r>
              <a:rPr kumimoji="1" lang="ja-JP" altLang="en-US" sz="2400" dirty="0"/>
              <a:t>する」</a:t>
            </a:r>
            <a:endParaRPr kumimoji="1" lang="en-US" altLang="ja-JP" sz="2400" dirty="0"/>
          </a:p>
          <a:p>
            <a:r>
              <a:rPr kumimoji="1" lang="ja-JP" altLang="en-US" sz="2400" dirty="0"/>
              <a:t>「特定の障害のある人たちを不妊手術の対象者と定め、それ以外の人と区別することは、</a:t>
            </a:r>
            <a:r>
              <a:rPr kumimoji="1" lang="ja-JP" altLang="en-US" sz="2400" b="1" dirty="0"/>
              <a:t>不当な差別的取り扱い</a:t>
            </a:r>
            <a:r>
              <a:rPr kumimoji="1" lang="ja-JP" altLang="en-US" sz="2400" dirty="0"/>
              <a:t>にあたり、</a:t>
            </a:r>
            <a:r>
              <a:rPr kumimoji="1" lang="ja-JP" altLang="en-US" sz="2400" b="1" dirty="0"/>
              <a:t>憲法</a:t>
            </a:r>
            <a:r>
              <a:rPr kumimoji="1" lang="en-US" altLang="ja-JP" sz="2400" b="1" dirty="0"/>
              <a:t>14</a:t>
            </a:r>
            <a:r>
              <a:rPr kumimoji="1" lang="ja-JP" altLang="en-US" sz="2400" b="1" dirty="0"/>
              <a:t>条</a:t>
            </a:r>
            <a:r>
              <a:rPr kumimoji="1" lang="en-US" altLang="ja-JP" sz="2400" b="1" dirty="0"/>
              <a:t>1</a:t>
            </a:r>
            <a:r>
              <a:rPr kumimoji="1" lang="ja-JP" altLang="en-US" sz="2400" b="1" dirty="0"/>
              <a:t>項に違反</a:t>
            </a:r>
            <a:r>
              <a:rPr kumimoji="1" lang="ja-JP" altLang="en-US" sz="2400" dirty="0"/>
              <a:t>する」</a:t>
            </a:r>
            <a:endParaRPr kumimoji="1" lang="en-US" altLang="ja-JP" sz="2400" dirty="0"/>
          </a:p>
          <a:p>
            <a:r>
              <a:rPr kumimoji="1" lang="ja-JP" altLang="en-US" sz="2400" dirty="0"/>
              <a:t>そのうえで「国は長期間にわたり障害がある人などを差別し、重大な犠牲を求める施策を実施してきた。責任は極めて重大だ」と指摘し、国に賠償を命じる判決が確定</a:t>
            </a:r>
            <a:endParaRPr kumimoji="1" lang="en-US" altLang="ja-JP" sz="2400" dirty="0"/>
          </a:p>
          <a:p>
            <a:r>
              <a:rPr kumimoji="1" lang="ja-JP" altLang="en-US" sz="2400" dirty="0"/>
              <a:t>「除斥期間」については、「この裁判で、国が除斥期間の主張をすることは、</a:t>
            </a:r>
            <a:r>
              <a:rPr kumimoji="1" lang="ja-JP" altLang="en-US" sz="2400" b="1" dirty="0"/>
              <a:t>信義則に反し</a:t>
            </a:r>
            <a:r>
              <a:rPr kumimoji="1" lang="ja-JP" altLang="en-US" sz="2400" dirty="0"/>
              <a:t>、</a:t>
            </a:r>
            <a:r>
              <a:rPr kumimoji="1" lang="ja-JP" altLang="en-US" sz="2400" b="1" dirty="0"/>
              <a:t>権利の濫用として許されない</a:t>
            </a:r>
            <a:r>
              <a:rPr kumimoji="1" lang="ja-JP" altLang="en-US" sz="2400" dirty="0"/>
              <a:t>。」</a:t>
            </a:r>
            <a:endParaRPr kumimoji="1" lang="en-US" altLang="ja-JP" sz="2400" dirty="0"/>
          </a:p>
          <a:p>
            <a:pPr marL="0" indent="0">
              <a:buNone/>
            </a:pPr>
            <a:r>
              <a:rPr lang="ja-JP" altLang="en-US" sz="2400" dirty="0"/>
              <a:t>　　　　　　　　　　　　　　⇒平成元年判例を変更</a:t>
            </a:r>
            <a:endParaRPr kumimoji="1" lang="ja-JP" altLang="en-US" sz="2400" dirty="0"/>
          </a:p>
        </p:txBody>
      </p:sp>
    </p:spTree>
    <p:extLst>
      <p:ext uri="{BB962C8B-B14F-4D97-AF65-F5344CB8AC3E}">
        <p14:creationId xmlns:p14="http://schemas.microsoft.com/office/powerpoint/2010/main" val="3727844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59AB38-B479-54E8-637A-1C74F778E34C}"/>
              </a:ext>
            </a:extLst>
          </p:cNvPr>
          <p:cNvSpPr>
            <a:spLocks noGrp="1"/>
          </p:cNvSpPr>
          <p:nvPr>
            <p:ph type="title"/>
          </p:nvPr>
        </p:nvSpPr>
        <p:spPr/>
        <p:txBody>
          <a:bodyPr>
            <a:normAutofit/>
          </a:bodyPr>
          <a:lstStyle/>
          <a:p>
            <a:r>
              <a:rPr lang="ja-JP" altLang="en-US" sz="2800" dirty="0"/>
              <a:t>最高裁判決の素晴らしいところ</a:t>
            </a:r>
            <a:endParaRPr kumimoji="1" lang="ja-JP" altLang="en-US" sz="2800" dirty="0"/>
          </a:p>
        </p:txBody>
      </p:sp>
      <p:sp>
        <p:nvSpPr>
          <p:cNvPr id="3" name="コンテンツ プレースホルダー 2">
            <a:extLst>
              <a:ext uri="{FF2B5EF4-FFF2-40B4-BE49-F238E27FC236}">
                <a16:creationId xmlns:a16="http://schemas.microsoft.com/office/drawing/2014/main" id="{70B88CFB-7A1C-F982-4709-3BCDC0E1EE3A}"/>
              </a:ext>
            </a:extLst>
          </p:cNvPr>
          <p:cNvSpPr>
            <a:spLocks noGrp="1"/>
          </p:cNvSpPr>
          <p:nvPr>
            <p:ph idx="1"/>
          </p:nvPr>
        </p:nvSpPr>
        <p:spPr>
          <a:xfrm>
            <a:off x="838200" y="1587500"/>
            <a:ext cx="11049000" cy="4905375"/>
          </a:xfrm>
        </p:spPr>
        <p:txBody>
          <a:bodyPr>
            <a:normAutofit/>
          </a:bodyPr>
          <a:lstStyle/>
          <a:p>
            <a:r>
              <a:rPr kumimoji="1" lang="ja-JP" altLang="en-US" sz="2400" dirty="0"/>
              <a:t>分担を生まない判決</a:t>
            </a:r>
            <a:endParaRPr kumimoji="1" lang="en-US" altLang="ja-JP" sz="2400" dirty="0"/>
          </a:p>
          <a:p>
            <a:pPr marL="0" indent="0">
              <a:buNone/>
            </a:pPr>
            <a:r>
              <a:rPr lang="ja-JP" altLang="en-US" sz="2400" dirty="0"/>
              <a:t> 対象者：大阪高裁＝</a:t>
            </a:r>
            <a:r>
              <a:rPr lang="en-US" altLang="ja-JP" sz="2400" dirty="0"/>
              <a:t>4</a:t>
            </a:r>
            <a:r>
              <a:rPr lang="ja-JP" altLang="en-US" sz="2400" dirty="0"/>
              <a:t>条～</a:t>
            </a:r>
            <a:r>
              <a:rPr lang="en-US" altLang="ja-JP" sz="2400" dirty="0"/>
              <a:t>13</a:t>
            </a:r>
            <a:r>
              <a:rPr lang="ja-JP" altLang="en-US" sz="2400" dirty="0"/>
              <a:t>条に限定　　　　　</a:t>
            </a:r>
            <a:r>
              <a:rPr lang="en-US" altLang="ja-JP" sz="2400" dirty="0"/>
              <a:t>3</a:t>
            </a:r>
            <a:r>
              <a:rPr lang="ja-JP" altLang="en-US" sz="2400" dirty="0"/>
              <a:t>条も、それ以外も</a:t>
            </a:r>
            <a:endParaRPr kumimoji="1" lang="en-US" altLang="ja-JP" sz="2400" dirty="0"/>
          </a:p>
          <a:p>
            <a:pPr marL="0" indent="0">
              <a:buNone/>
            </a:pPr>
            <a:r>
              <a:rPr kumimoji="1" lang="ja-JP" altLang="en-US" sz="2400" dirty="0"/>
              <a:t> 除斥期間：阻害事由が解消してから６カ月　　  除斥期間の主張は</a:t>
            </a:r>
            <a:endParaRPr kumimoji="1" lang="en-US" altLang="ja-JP" sz="2400" dirty="0"/>
          </a:p>
          <a:p>
            <a:pPr marL="0" indent="0">
              <a:buNone/>
            </a:pPr>
            <a:r>
              <a:rPr lang="ja-JP" altLang="en-US" sz="2400" dirty="0"/>
              <a:t>　　　　　 適用を制限　　　　　　　　　　　  信義則に反し、権利の濫用</a:t>
            </a:r>
            <a:endParaRPr lang="en-US" altLang="ja-JP" sz="2400" dirty="0"/>
          </a:p>
          <a:p>
            <a:pPr marL="0" indent="0">
              <a:buNone/>
            </a:pPr>
            <a:r>
              <a:rPr kumimoji="1" lang="ja-JP" altLang="en-US" sz="2400" dirty="0"/>
              <a:t>　</a:t>
            </a:r>
            <a:endParaRPr kumimoji="1" lang="en-US" altLang="ja-JP" sz="2400" dirty="0"/>
          </a:p>
          <a:p>
            <a:r>
              <a:rPr kumimoji="1" lang="ja-JP" altLang="en-US" sz="2400" dirty="0"/>
              <a:t>補足意見では、訴訟を起こした被害者だけでなく、すべての被害者に対しできる限り速やかに適切な損害賠償が行われるよう、国に対し必要な措置を講ずることを促した。</a:t>
            </a:r>
            <a:endParaRPr kumimoji="1" lang="en-US" altLang="ja-JP" sz="2400" dirty="0"/>
          </a:p>
          <a:p>
            <a:pPr marL="0" indent="0">
              <a:buNone/>
            </a:pPr>
            <a:r>
              <a:rPr lang="ja-JP" altLang="en-US" sz="2400" dirty="0"/>
              <a:t>　　　　　　　　　　　　　　　　　　　　　   </a:t>
            </a:r>
            <a:r>
              <a:rPr lang="ja-JP" altLang="en-US" sz="2400" b="1" dirty="0"/>
              <a:t>基本合意</a:t>
            </a:r>
            <a:r>
              <a:rPr lang="ja-JP" altLang="en-US" sz="2400" dirty="0"/>
              <a:t>へ</a:t>
            </a:r>
            <a:endParaRPr lang="en-US" altLang="ja-JP" sz="2400" dirty="0"/>
          </a:p>
          <a:p>
            <a:r>
              <a:rPr kumimoji="1" lang="ja-JP" altLang="en-US" sz="2400" dirty="0"/>
              <a:t>一時金では不十分と指摘</a:t>
            </a:r>
            <a:endParaRPr kumimoji="1" lang="en-US" altLang="ja-JP" sz="2400" dirty="0"/>
          </a:p>
          <a:p>
            <a:pPr marL="0" indent="0">
              <a:buNone/>
            </a:pPr>
            <a:r>
              <a:rPr kumimoji="1" lang="ja-JP" altLang="en-US" sz="2400" dirty="0"/>
              <a:t>　　　　　　　　　　　　　　　　　　　　　   </a:t>
            </a:r>
            <a:r>
              <a:rPr kumimoji="1" lang="ja-JP" altLang="en-US" sz="2400" b="1" dirty="0"/>
              <a:t>補償法</a:t>
            </a:r>
            <a:r>
              <a:rPr kumimoji="1" lang="ja-JP" altLang="en-US" sz="2400" dirty="0"/>
              <a:t>へ</a:t>
            </a:r>
          </a:p>
        </p:txBody>
      </p:sp>
      <p:sp>
        <p:nvSpPr>
          <p:cNvPr id="4" name="矢印: 右 3">
            <a:extLst>
              <a:ext uri="{FF2B5EF4-FFF2-40B4-BE49-F238E27FC236}">
                <a16:creationId xmlns:a16="http://schemas.microsoft.com/office/drawing/2014/main" id="{64E37A4B-BAA1-C29F-B698-3D62C8AC490F}"/>
              </a:ext>
            </a:extLst>
          </p:cNvPr>
          <p:cNvSpPr/>
          <p:nvPr/>
        </p:nvSpPr>
        <p:spPr>
          <a:xfrm>
            <a:off x="6823243" y="2067304"/>
            <a:ext cx="508000" cy="355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EFD26E7E-2D62-D90B-94AC-75BA24A23FE1}"/>
              </a:ext>
            </a:extLst>
          </p:cNvPr>
          <p:cNvSpPr/>
          <p:nvPr/>
        </p:nvSpPr>
        <p:spPr>
          <a:xfrm>
            <a:off x="6823243" y="2735263"/>
            <a:ext cx="508000" cy="355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矢印: 右 5">
            <a:extLst>
              <a:ext uri="{FF2B5EF4-FFF2-40B4-BE49-F238E27FC236}">
                <a16:creationId xmlns:a16="http://schemas.microsoft.com/office/drawing/2014/main" id="{FD590C73-5048-A1D7-A5BA-E0A2F19D99F7}"/>
              </a:ext>
            </a:extLst>
          </p:cNvPr>
          <p:cNvSpPr/>
          <p:nvPr/>
        </p:nvSpPr>
        <p:spPr>
          <a:xfrm>
            <a:off x="6823243" y="4951663"/>
            <a:ext cx="508000" cy="355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A6BC68E5-042D-772A-3CDB-7E99F75107A5}"/>
              </a:ext>
            </a:extLst>
          </p:cNvPr>
          <p:cNvSpPr/>
          <p:nvPr/>
        </p:nvSpPr>
        <p:spPr>
          <a:xfrm>
            <a:off x="6841960" y="5912686"/>
            <a:ext cx="508000" cy="355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2051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C2FD397F-3A2C-4D77-BEB4-5DC61E8F871C}"/>
              </a:ext>
            </a:extLst>
          </p:cNvPr>
          <p:cNvSpPr>
            <a:spLocks noGrp="1"/>
          </p:cNvSpPr>
          <p:nvPr>
            <p:ph type="title"/>
          </p:nvPr>
        </p:nvSpPr>
        <p:spPr>
          <a:xfrm>
            <a:off x="688547" y="491157"/>
            <a:ext cx="10488386" cy="963343"/>
          </a:xfrm>
        </p:spPr>
        <p:txBody>
          <a:bodyPr>
            <a:normAutofit/>
          </a:bodyPr>
          <a:lstStyle/>
          <a:p>
            <a:r>
              <a:rPr lang="ja-JP" altLang="en-US" sz="2800" dirty="0"/>
              <a:t>基本合意⇒訴訟終結へ</a:t>
            </a:r>
            <a:endParaRPr lang="ja-JP" altLang="en-US" sz="2800" dirty="0">
              <a:solidFill>
                <a:srgbClr val="FF0000"/>
              </a:solidFill>
            </a:endParaRPr>
          </a:p>
        </p:txBody>
      </p:sp>
      <p:sp>
        <p:nvSpPr>
          <p:cNvPr id="5" name="コンテンツ プレースホルダー 4">
            <a:extLst>
              <a:ext uri="{FF2B5EF4-FFF2-40B4-BE49-F238E27FC236}">
                <a16:creationId xmlns:a16="http://schemas.microsoft.com/office/drawing/2014/main" id="{8895497C-25A2-4C5E-BC9B-018B3F2A78A2}"/>
              </a:ext>
            </a:extLst>
          </p:cNvPr>
          <p:cNvSpPr>
            <a:spLocks noGrp="1"/>
          </p:cNvSpPr>
          <p:nvPr>
            <p:ph idx="1"/>
          </p:nvPr>
        </p:nvSpPr>
        <p:spPr>
          <a:xfrm>
            <a:off x="688547" y="1454500"/>
            <a:ext cx="11199915" cy="5410777"/>
          </a:xfrm>
        </p:spPr>
        <p:txBody>
          <a:bodyPr>
            <a:noAutofit/>
          </a:bodyPr>
          <a:lstStyle/>
          <a:p>
            <a:pPr marL="0" indent="0">
              <a:buNone/>
            </a:pPr>
            <a:r>
              <a:rPr lang="ja-JP" altLang="en-US" sz="2400" dirty="0"/>
              <a:t>令和</a:t>
            </a:r>
            <a:r>
              <a:rPr lang="en-US" altLang="ja-JP" sz="2400" dirty="0"/>
              <a:t>6</a:t>
            </a:r>
            <a:r>
              <a:rPr lang="ja-JP" altLang="en-US" sz="2400" dirty="0"/>
              <a:t>年</a:t>
            </a:r>
            <a:r>
              <a:rPr lang="en-US" altLang="ja-JP" sz="2400" dirty="0"/>
              <a:t>7</a:t>
            </a:r>
            <a:r>
              <a:rPr lang="ja-JP" altLang="en-US" sz="2400" dirty="0"/>
              <a:t>月</a:t>
            </a:r>
            <a:r>
              <a:rPr lang="en-US" altLang="ja-JP" sz="2400" dirty="0"/>
              <a:t>4</a:t>
            </a:r>
            <a:r>
              <a:rPr lang="ja-JP" altLang="en-US" sz="2400" dirty="0"/>
              <a:t>日</a:t>
            </a:r>
            <a:endParaRPr lang="en-US" altLang="ja-JP" sz="2400" dirty="0"/>
          </a:p>
          <a:p>
            <a:pPr marL="0" indent="0">
              <a:buNone/>
            </a:pPr>
            <a:r>
              <a:rPr lang="ja-JP" altLang="en-US" sz="2400" dirty="0"/>
              <a:t>　仙台</a:t>
            </a:r>
            <a:r>
              <a:rPr lang="en-US" altLang="ja-JP" sz="2400" dirty="0"/>
              <a:t>4</a:t>
            </a:r>
            <a:r>
              <a:rPr lang="ja-JP" altLang="en-US" sz="2400" dirty="0"/>
              <a:t>次訴訟　　最高裁小法廷　上告不受理決定　⇒　勝訴判決確定</a:t>
            </a:r>
            <a:endParaRPr lang="en-US" altLang="ja-JP" sz="2400" dirty="0"/>
          </a:p>
          <a:p>
            <a:pPr marL="0" indent="0">
              <a:buNone/>
            </a:pPr>
            <a:r>
              <a:rPr lang="ja-JP" altLang="en-US" sz="2400" dirty="0"/>
              <a:t>　大阪</a:t>
            </a:r>
            <a:r>
              <a:rPr lang="en-US" altLang="ja-JP" sz="2400" dirty="0"/>
              <a:t>3</a:t>
            </a:r>
            <a:r>
              <a:rPr lang="ja-JP" altLang="en-US" sz="2400" dirty="0"/>
              <a:t>次訴訟　　　　　　</a:t>
            </a:r>
            <a:r>
              <a:rPr lang="en-US" altLang="ja-JP" sz="2400" dirty="0"/>
              <a:t>〃</a:t>
            </a:r>
            <a:r>
              <a:rPr lang="ja-JP" altLang="en-US" sz="2400" dirty="0"/>
              <a:t>　　　　　</a:t>
            </a:r>
            <a:r>
              <a:rPr lang="en-US" altLang="ja-JP" sz="2400" dirty="0"/>
              <a:t>〃</a:t>
            </a:r>
            <a:r>
              <a:rPr lang="ja-JP" altLang="en-US" sz="2400" dirty="0"/>
              <a:t>　　　　　　　　</a:t>
            </a:r>
            <a:r>
              <a:rPr lang="en-US" altLang="ja-JP" sz="2400" dirty="0"/>
              <a:t>〃</a:t>
            </a:r>
          </a:p>
          <a:p>
            <a:pPr marL="0" indent="0">
              <a:buNone/>
            </a:pPr>
            <a:endParaRPr lang="en-US" altLang="ja-JP" sz="2400" dirty="0"/>
          </a:p>
          <a:p>
            <a:pPr marL="0" indent="0">
              <a:buNone/>
            </a:pPr>
            <a:r>
              <a:rPr lang="ja-JP" altLang="en-US" sz="2400" dirty="0"/>
              <a:t>令和</a:t>
            </a:r>
            <a:r>
              <a:rPr lang="en-US" altLang="ja-JP" sz="2400" dirty="0"/>
              <a:t>6</a:t>
            </a:r>
            <a:r>
              <a:rPr lang="ja-JP" altLang="en-US" sz="2400" dirty="0"/>
              <a:t>年</a:t>
            </a:r>
            <a:r>
              <a:rPr lang="en-US" altLang="ja-JP" sz="2400" dirty="0"/>
              <a:t>7</a:t>
            </a:r>
            <a:r>
              <a:rPr lang="ja-JP" altLang="en-US" sz="2400" dirty="0"/>
              <a:t>月</a:t>
            </a:r>
            <a:r>
              <a:rPr lang="en-US" altLang="ja-JP" sz="2400" dirty="0"/>
              <a:t>17</a:t>
            </a:r>
            <a:r>
              <a:rPr lang="ja-JP" altLang="en-US" sz="2400" dirty="0"/>
              <a:t>日　 岸田首相 旧優生保護法めぐり謝罪“除斥期間の主張撤回”</a:t>
            </a:r>
            <a:endParaRPr lang="en-US" altLang="ja-JP" sz="2400" dirty="0"/>
          </a:p>
          <a:p>
            <a:pPr marL="0" indent="0">
              <a:buNone/>
            </a:pPr>
            <a:r>
              <a:rPr lang="ja-JP" altLang="en-US" sz="2400" dirty="0"/>
              <a:t>令和</a:t>
            </a:r>
            <a:r>
              <a:rPr lang="en-US" altLang="ja-JP" sz="2400" dirty="0"/>
              <a:t>6</a:t>
            </a:r>
            <a:r>
              <a:rPr lang="ja-JP" altLang="en-US" sz="2400" dirty="0"/>
              <a:t>年</a:t>
            </a:r>
            <a:r>
              <a:rPr lang="en-US" altLang="ja-JP" sz="2400" dirty="0"/>
              <a:t>7</a:t>
            </a:r>
            <a:r>
              <a:rPr lang="ja-JP" altLang="en-US" sz="2400" dirty="0"/>
              <a:t>月</a:t>
            </a:r>
            <a:r>
              <a:rPr lang="en-US" altLang="ja-JP" sz="2400" dirty="0"/>
              <a:t>26</a:t>
            </a:r>
            <a:r>
              <a:rPr lang="ja-JP" altLang="en-US" sz="2400" dirty="0"/>
              <a:t>日　 障害者に対する偏見や差別のない共生社会の実現に向けた</a:t>
            </a:r>
            <a:endParaRPr lang="en-US" altLang="ja-JP" sz="2400" dirty="0"/>
          </a:p>
          <a:p>
            <a:pPr marL="0" indent="0">
              <a:buNone/>
            </a:pPr>
            <a:r>
              <a:rPr lang="ja-JP" altLang="en-US" sz="2400" dirty="0"/>
              <a:t>　　　　　　　　  対策推進本部（内閣府）設置</a:t>
            </a:r>
            <a:endParaRPr lang="en-US" altLang="ja-JP" sz="2400" dirty="0"/>
          </a:p>
          <a:p>
            <a:pPr marL="0" indent="0">
              <a:buNone/>
            </a:pPr>
            <a:endParaRPr lang="en-US" altLang="ja-JP" sz="2400" dirty="0"/>
          </a:p>
          <a:p>
            <a:pPr marL="0" indent="0">
              <a:buNone/>
            </a:pPr>
            <a:r>
              <a:rPr lang="ja-JP" altLang="en-US" sz="2400" dirty="0"/>
              <a:t>令和</a:t>
            </a:r>
            <a:r>
              <a:rPr lang="en-US" altLang="ja-JP" sz="2400" dirty="0"/>
              <a:t>6</a:t>
            </a:r>
            <a:r>
              <a:rPr lang="ja-JP" altLang="en-US" sz="2400" dirty="0"/>
              <a:t>年</a:t>
            </a:r>
            <a:r>
              <a:rPr lang="en-US" altLang="ja-JP" sz="2400" dirty="0"/>
              <a:t>7</a:t>
            </a:r>
            <a:r>
              <a:rPr lang="ja-JP" altLang="en-US" sz="2400" dirty="0"/>
              <a:t>月</a:t>
            </a:r>
            <a:r>
              <a:rPr lang="en-US" altLang="ja-JP" sz="2400" dirty="0"/>
              <a:t>31</a:t>
            </a:r>
            <a:r>
              <a:rPr lang="ja-JP" altLang="en-US" sz="2400" dirty="0"/>
              <a:t>日　 東京</a:t>
            </a:r>
            <a:r>
              <a:rPr lang="en-US" altLang="ja-JP" sz="2400" dirty="0"/>
              <a:t>2</a:t>
            </a:r>
            <a:r>
              <a:rPr lang="ja-JP" altLang="en-US" sz="2400" dirty="0"/>
              <a:t>次訴訟　東京地裁　和解成立</a:t>
            </a:r>
            <a:endParaRPr lang="en-US" altLang="ja-JP" sz="2400" dirty="0"/>
          </a:p>
          <a:p>
            <a:pPr marL="0" indent="0">
              <a:buNone/>
            </a:pPr>
            <a:r>
              <a:rPr lang="ja-JP" altLang="en-US" sz="2400" dirty="0"/>
              <a:t>令和</a:t>
            </a:r>
            <a:r>
              <a:rPr lang="en-US" altLang="ja-JP" sz="2400" dirty="0"/>
              <a:t>6</a:t>
            </a:r>
            <a:r>
              <a:rPr lang="ja-JP" altLang="en-US" sz="2400" dirty="0"/>
              <a:t>年</a:t>
            </a:r>
            <a:r>
              <a:rPr lang="en-US" altLang="ja-JP" sz="2400" dirty="0"/>
              <a:t>9</a:t>
            </a:r>
            <a:r>
              <a:rPr lang="ja-JP" altLang="en-US" sz="2400" dirty="0"/>
              <a:t>月</a:t>
            </a:r>
            <a:r>
              <a:rPr lang="en-US" altLang="ja-JP" sz="2400" dirty="0"/>
              <a:t>13</a:t>
            </a:r>
            <a:r>
              <a:rPr lang="ja-JP" altLang="en-US" sz="2400" dirty="0"/>
              <a:t>日　「係属訴訟の和解等のための合意書」</a:t>
            </a:r>
            <a:endParaRPr lang="en-US" altLang="ja-JP" sz="2400" dirty="0"/>
          </a:p>
          <a:p>
            <a:pPr marL="0" indent="0">
              <a:buNone/>
            </a:pPr>
            <a:r>
              <a:rPr lang="ja-JP" altLang="en-US" sz="2400" dirty="0"/>
              <a:t>令和</a:t>
            </a:r>
            <a:r>
              <a:rPr lang="en-US" altLang="ja-JP" sz="2400" dirty="0"/>
              <a:t>6</a:t>
            </a:r>
            <a:r>
              <a:rPr lang="ja-JP" altLang="en-US" sz="2400" dirty="0"/>
              <a:t>年</a:t>
            </a:r>
            <a:r>
              <a:rPr lang="en-US" altLang="ja-JP" sz="2400" dirty="0"/>
              <a:t>9</a:t>
            </a:r>
            <a:r>
              <a:rPr lang="ja-JP" altLang="en-US" sz="2400" dirty="0"/>
              <a:t>月</a:t>
            </a:r>
            <a:r>
              <a:rPr lang="en-US" altLang="ja-JP" sz="2400" dirty="0"/>
              <a:t>30</a:t>
            </a:r>
            <a:r>
              <a:rPr lang="ja-JP" altLang="en-US" sz="2400" dirty="0"/>
              <a:t>日　全面的な解決を目指すための「</a:t>
            </a:r>
            <a:r>
              <a:rPr lang="ja-JP" altLang="en-US" sz="2400" b="1" dirty="0"/>
              <a:t>基本合意書</a:t>
            </a:r>
            <a:r>
              <a:rPr lang="ja-JP" altLang="en-US" sz="2400" dirty="0"/>
              <a:t>」</a:t>
            </a:r>
            <a:endParaRPr lang="en-US" altLang="ja-JP" sz="2400" dirty="0"/>
          </a:p>
          <a:p>
            <a:pPr marL="0" indent="0">
              <a:buNone/>
            </a:pPr>
            <a:r>
              <a:rPr lang="ja-JP" altLang="en-US" sz="2400" dirty="0"/>
              <a:t>　　　　　　</a:t>
            </a:r>
            <a:endParaRPr lang="en-US" altLang="ja-JP" sz="2400" dirty="0"/>
          </a:p>
          <a:p>
            <a:pPr marL="0" indent="0">
              <a:buNone/>
            </a:pPr>
            <a:r>
              <a:rPr lang="ja-JP" altLang="en-US" sz="2400" dirty="0"/>
              <a:t>　　　　　　　　　　　　　　</a:t>
            </a:r>
            <a:endParaRPr lang="en-US" altLang="ja-JP" sz="2400" dirty="0"/>
          </a:p>
        </p:txBody>
      </p:sp>
    </p:spTree>
    <p:extLst>
      <p:ext uri="{BB962C8B-B14F-4D97-AF65-F5344CB8AC3E}">
        <p14:creationId xmlns:p14="http://schemas.microsoft.com/office/powerpoint/2010/main" val="33376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3297AE55-5D56-4E52-56EB-A0692A8FF89B}"/>
              </a:ext>
            </a:extLst>
          </p:cNvPr>
          <p:cNvSpPr/>
          <p:nvPr/>
        </p:nvSpPr>
        <p:spPr>
          <a:xfrm>
            <a:off x="7678881" y="2514600"/>
            <a:ext cx="2566555" cy="6650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54AAB953-52E5-7B03-2652-806747CD1824}"/>
              </a:ext>
            </a:extLst>
          </p:cNvPr>
          <p:cNvSpPr/>
          <p:nvPr/>
        </p:nvSpPr>
        <p:spPr>
          <a:xfrm>
            <a:off x="7959436" y="6213764"/>
            <a:ext cx="1475509" cy="46509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0A17272-B998-975D-67DB-3349D395E4E9}"/>
              </a:ext>
            </a:extLst>
          </p:cNvPr>
          <p:cNvSpPr>
            <a:spLocks noGrp="1"/>
          </p:cNvSpPr>
          <p:nvPr>
            <p:ph type="title"/>
          </p:nvPr>
        </p:nvSpPr>
        <p:spPr>
          <a:xfrm>
            <a:off x="838200" y="365125"/>
            <a:ext cx="10515600" cy="564773"/>
          </a:xfrm>
        </p:spPr>
        <p:txBody>
          <a:bodyPr>
            <a:normAutofit/>
          </a:bodyPr>
          <a:lstStyle/>
          <a:p>
            <a:r>
              <a:rPr kumimoji="1" lang="ja-JP" altLang="en-US" sz="2800" dirty="0"/>
              <a:t>基本合意の内容</a:t>
            </a:r>
          </a:p>
        </p:txBody>
      </p:sp>
      <p:sp>
        <p:nvSpPr>
          <p:cNvPr id="10" name="正方形/長方形 9">
            <a:extLst>
              <a:ext uri="{FF2B5EF4-FFF2-40B4-BE49-F238E27FC236}">
                <a16:creationId xmlns:a16="http://schemas.microsoft.com/office/drawing/2014/main" id="{0C5D5D90-0239-0CBE-DCFC-2B26FEC83358}"/>
              </a:ext>
            </a:extLst>
          </p:cNvPr>
          <p:cNvSpPr/>
          <p:nvPr/>
        </p:nvSpPr>
        <p:spPr>
          <a:xfrm>
            <a:off x="7678881" y="2514600"/>
            <a:ext cx="2753592" cy="6650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951A1A96-284C-03A3-DFD5-6CEEE69E8DC1}"/>
              </a:ext>
            </a:extLst>
          </p:cNvPr>
          <p:cNvSpPr>
            <a:spLocks noGrp="1"/>
          </p:cNvSpPr>
          <p:nvPr>
            <p:ph idx="1"/>
          </p:nvPr>
        </p:nvSpPr>
        <p:spPr>
          <a:xfrm>
            <a:off x="838200" y="1115878"/>
            <a:ext cx="10515600" cy="5562977"/>
          </a:xfrm>
        </p:spPr>
        <p:style>
          <a:lnRef idx="2">
            <a:schemeClr val="accent6"/>
          </a:lnRef>
          <a:fillRef idx="1">
            <a:schemeClr val="lt1"/>
          </a:fillRef>
          <a:effectRef idx="0">
            <a:schemeClr val="accent6"/>
          </a:effectRef>
          <a:fontRef idx="minor">
            <a:schemeClr val="dk1"/>
          </a:fontRef>
        </p:style>
        <p:txBody>
          <a:bodyPr>
            <a:normAutofit/>
          </a:bodyPr>
          <a:lstStyle/>
          <a:p>
            <a:pPr marL="0" indent="0">
              <a:buNone/>
            </a:pPr>
            <a:r>
              <a:rPr kumimoji="1" lang="ja-JP" altLang="en-US" dirty="0"/>
              <a:t>１　</a:t>
            </a:r>
            <a:r>
              <a:rPr kumimoji="1" lang="ja-JP" altLang="en-US" sz="2400" dirty="0"/>
              <a:t>国の責任と謝罪</a:t>
            </a:r>
            <a:endParaRPr kumimoji="1" lang="en-US" altLang="ja-JP" sz="2400" dirty="0"/>
          </a:p>
          <a:p>
            <a:pPr marL="0" indent="0">
              <a:buNone/>
            </a:pPr>
            <a:r>
              <a:rPr lang="ja-JP" altLang="en-US" sz="2400" dirty="0"/>
              <a:t>２　「補償法」に基づくすべての被害者に対する補償の実現に</a:t>
            </a:r>
            <a:endParaRPr lang="en-US" altLang="ja-JP" sz="2400" dirty="0"/>
          </a:p>
          <a:p>
            <a:pPr marL="0" indent="0">
              <a:buNone/>
            </a:pPr>
            <a:r>
              <a:rPr lang="ja-JP" altLang="en-US" sz="2400" dirty="0"/>
              <a:t>　　向けた施策</a:t>
            </a:r>
            <a:endParaRPr lang="en-US" altLang="ja-JP" sz="2400" dirty="0"/>
          </a:p>
          <a:p>
            <a:pPr marL="0" indent="0">
              <a:buNone/>
            </a:pPr>
            <a:r>
              <a:rPr lang="ja-JP" altLang="en-US" sz="2400" dirty="0"/>
              <a:t>　①　相談窓口の整備、情報保障　　</a:t>
            </a:r>
            <a:endParaRPr lang="en-US" altLang="ja-JP" sz="2400" dirty="0"/>
          </a:p>
          <a:p>
            <a:pPr marL="0" indent="0">
              <a:buNone/>
            </a:pPr>
            <a:r>
              <a:rPr lang="ja-JP" altLang="en-US" sz="2400" dirty="0"/>
              <a:t>　②　広報及び周知　　　　　　　　</a:t>
            </a:r>
            <a:endParaRPr lang="en-US" altLang="ja-JP" sz="2400" dirty="0"/>
          </a:p>
          <a:p>
            <a:pPr marL="0" indent="0">
              <a:buNone/>
            </a:pPr>
            <a:r>
              <a:rPr lang="ja-JP" altLang="en-US" sz="2400" dirty="0"/>
              <a:t>　③　被害者に確実に補償を届けるための施策　</a:t>
            </a:r>
            <a:endParaRPr lang="en-US" altLang="ja-JP" sz="2400" dirty="0"/>
          </a:p>
          <a:p>
            <a:pPr marL="0" indent="0">
              <a:buNone/>
            </a:pPr>
            <a:r>
              <a:rPr kumimoji="1" lang="ja-JP" altLang="en-US" sz="2400" dirty="0"/>
              <a:t>３　恒久対策等の実施</a:t>
            </a:r>
            <a:endParaRPr kumimoji="1" lang="en-US" altLang="ja-JP" sz="2400" dirty="0"/>
          </a:p>
          <a:p>
            <a:pPr marL="0" indent="0">
              <a:buNone/>
            </a:pPr>
            <a:r>
              <a:rPr lang="ja-JP" altLang="en-US" sz="2400" dirty="0"/>
              <a:t>　①　被害者の被害の回復に向けた施策</a:t>
            </a:r>
            <a:endParaRPr lang="en-US" altLang="ja-JP" sz="2400" dirty="0"/>
          </a:p>
          <a:p>
            <a:pPr marL="0" indent="0">
              <a:buNone/>
            </a:pPr>
            <a:r>
              <a:rPr kumimoji="1" lang="ja-JP" altLang="en-US" sz="2400" dirty="0"/>
              <a:t>　②　真相究明、再発防止のための調査・検証　</a:t>
            </a:r>
            <a:endParaRPr kumimoji="1" lang="en-US" altLang="ja-JP" sz="2400" dirty="0"/>
          </a:p>
          <a:p>
            <a:pPr marL="0" indent="0">
              <a:buNone/>
            </a:pPr>
            <a:r>
              <a:rPr lang="ja-JP" altLang="en-US" sz="2400" dirty="0"/>
              <a:t>　③　偏見差別の根絶に向けた施策</a:t>
            </a:r>
            <a:endParaRPr kumimoji="1" lang="en-US" altLang="ja-JP" sz="2400" dirty="0"/>
          </a:p>
          <a:p>
            <a:pPr marL="0" indent="0">
              <a:buNone/>
            </a:pPr>
            <a:r>
              <a:rPr lang="ja-JP" altLang="en-US" sz="2400" dirty="0"/>
              <a:t>４　継続的・定期的な協議の場の実施　</a:t>
            </a:r>
            <a:endParaRPr kumimoji="1" lang="ja-JP" altLang="en-US" sz="2400" dirty="0"/>
          </a:p>
        </p:txBody>
      </p:sp>
    </p:spTree>
    <p:extLst>
      <p:ext uri="{BB962C8B-B14F-4D97-AF65-F5344CB8AC3E}">
        <p14:creationId xmlns:p14="http://schemas.microsoft.com/office/powerpoint/2010/main" val="2939973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1CEB6A-6E2A-F2D6-B5EE-13BDBD1E1C32}"/>
              </a:ext>
            </a:extLst>
          </p:cNvPr>
          <p:cNvSpPr>
            <a:spLocks noGrp="1"/>
          </p:cNvSpPr>
          <p:nvPr>
            <p:ph type="title"/>
          </p:nvPr>
        </p:nvSpPr>
        <p:spPr>
          <a:xfrm>
            <a:off x="838200" y="365126"/>
            <a:ext cx="10515600" cy="1271170"/>
          </a:xfrm>
        </p:spPr>
        <p:txBody>
          <a:bodyPr>
            <a:normAutofit/>
          </a:bodyPr>
          <a:lstStyle/>
          <a:p>
            <a:r>
              <a:rPr lang="ja-JP" altLang="en-US" sz="2800" dirty="0"/>
              <a:t>基本合意</a:t>
            </a:r>
          </a:p>
        </p:txBody>
      </p:sp>
      <p:sp>
        <p:nvSpPr>
          <p:cNvPr id="3" name="コンテンツ プレースホルダー 2">
            <a:extLst>
              <a:ext uri="{FF2B5EF4-FFF2-40B4-BE49-F238E27FC236}">
                <a16:creationId xmlns:a16="http://schemas.microsoft.com/office/drawing/2014/main" id="{B60C997D-8F44-B170-5AF3-7245402CBC45}"/>
              </a:ext>
            </a:extLst>
          </p:cNvPr>
          <p:cNvSpPr>
            <a:spLocks noGrp="1"/>
          </p:cNvSpPr>
          <p:nvPr>
            <p:ph idx="1"/>
          </p:nvPr>
        </p:nvSpPr>
        <p:spPr>
          <a:xfrm>
            <a:off x="838200" y="1636296"/>
            <a:ext cx="10515600" cy="4379493"/>
          </a:xfrm>
        </p:spPr>
        <p:txBody>
          <a:bodyPr>
            <a:normAutofit/>
          </a:bodyPr>
          <a:lstStyle/>
          <a:p>
            <a:r>
              <a:rPr lang="ja-JP" altLang="en-US" sz="2400" dirty="0"/>
              <a:t>優生保護法被害者の被害回復</a:t>
            </a:r>
            <a:endParaRPr lang="en-US" altLang="ja-JP" sz="2400" dirty="0"/>
          </a:p>
          <a:p>
            <a:r>
              <a:rPr lang="ja-JP" altLang="en-US" sz="2400" dirty="0"/>
              <a:t>優生思想及び障害者に対する偏見差別の根絶</a:t>
            </a:r>
            <a:endParaRPr lang="en-US" altLang="ja-JP" sz="2400" dirty="0"/>
          </a:p>
          <a:p>
            <a:pPr marL="0" indent="0">
              <a:buNone/>
            </a:pPr>
            <a:r>
              <a:rPr lang="ja-JP" altLang="en-US" sz="2400" dirty="0"/>
              <a:t>　　⇒　優生保護法問題の全面的な解決に向けた合意</a:t>
            </a:r>
            <a:endParaRPr lang="en-US" altLang="ja-JP" sz="2400" dirty="0"/>
          </a:p>
          <a:p>
            <a:pPr marL="0" indent="0">
              <a:buNone/>
            </a:pPr>
            <a:endParaRPr lang="en-US" altLang="ja-JP" sz="2400" dirty="0"/>
          </a:p>
          <a:p>
            <a:pPr marL="0" indent="0">
              <a:buNone/>
            </a:pPr>
            <a:r>
              <a:rPr lang="ja-JP" altLang="en-US" sz="2400" dirty="0"/>
              <a:t>〇合意の当事者</a:t>
            </a:r>
            <a:endParaRPr lang="en-US" altLang="ja-JP" sz="2400" dirty="0"/>
          </a:p>
          <a:p>
            <a:pPr marL="0" indent="0">
              <a:buNone/>
            </a:pPr>
            <a:r>
              <a:rPr lang="ja-JP" altLang="en-US" sz="2400" dirty="0"/>
              <a:t>　　　全国原告団</a:t>
            </a:r>
            <a:endParaRPr lang="en-US" altLang="ja-JP" sz="2400" dirty="0"/>
          </a:p>
          <a:p>
            <a:pPr marL="0" indent="0">
              <a:buNone/>
            </a:pPr>
            <a:r>
              <a:rPr lang="ja-JP" altLang="en-US" sz="2400" dirty="0"/>
              <a:t>　　　全国弁護団</a:t>
            </a:r>
            <a:endParaRPr lang="en-US" altLang="ja-JP" sz="2400" dirty="0"/>
          </a:p>
          <a:p>
            <a:pPr marL="0" indent="0">
              <a:buNone/>
            </a:pPr>
            <a:r>
              <a:rPr lang="ja-JP" altLang="en-US" sz="2400" dirty="0"/>
              <a:t>　　　優生保護法問題の全面解決をめざす全国連絡会（優生連）</a:t>
            </a:r>
          </a:p>
        </p:txBody>
      </p:sp>
    </p:spTree>
    <p:extLst>
      <p:ext uri="{BB962C8B-B14F-4D97-AF65-F5344CB8AC3E}">
        <p14:creationId xmlns:p14="http://schemas.microsoft.com/office/powerpoint/2010/main" val="4134160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25E19-9753-92E8-0F41-B49ABF401AA2}"/>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1E680A19-D8F6-32B6-F13C-071C2B0F06B7}"/>
              </a:ext>
            </a:extLst>
          </p:cNvPr>
          <p:cNvSpPr>
            <a:spLocks noGrp="1"/>
          </p:cNvSpPr>
          <p:nvPr>
            <p:ph type="title"/>
          </p:nvPr>
        </p:nvSpPr>
        <p:spPr>
          <a:xfrm>
            <a:off x="670214" y="252830"/>
            <a:ext cx="10488386" cy="963343"/>
          </a:xfrm>
        </p:spPr>
        <p:txBody>
          <a:bodyPr>
            <a:normAutofit/>
          </a:bodyPr>
          <a:lstStyle/>
          <a:p>
            <a:r>
              <a:rPr lang="ja-JP" altLang="en-US" sz="2800" dirty="0"/>
              <a:t>優生保護法問題への全面的解決へ</a:t>
            </a:r>
            <a:endParaRPr lang="ja-JP" altLang="en-US" sz="2800" dirty="0">
              <a:solidFill>
                <a:srgbClr val="FF0000"/>
              </a:solidFill>
            </a:endParaRPr>
          </a:p>
        </p:txBody>
      </p:sp>
      <p:sp>
        <p:nvSpPr>
          <p:cNvPr id="5" name="コンテンツ プレースホルダー 4">
            <a:extLst>
              <a:ext uri="{FF2B5EF4-FFF2-40B4-BE49-F238E27FC236}">
                <a16:creationId xmlns:a16="http://schemas.microsoft.com/office/drawing/2014/main" id="{4CB997F9-A0E2-9F18-5983-3B7AF091ABAD}"/>
              </a:ext>
            </a:extLst>
          </p:cNvPr>
          <p:cNvSpPr>
            <a:spLocks noGrp="1"/>
          </p:cNvSpPr>
          <p:nvPr>
            <p:ph idx="1"/>
          </p:nvPr>
        </p:nvSpPr>
        <p:spPr>
          <a:xfrm>
            <a:off x="619393" y="1023668"/>
            <a:ext cx="11572607" cy="5410777"/>
          </a:xfrm>
        </p:spPr>
        <p:txBody>
          <a:bodyPr>
            <a:noAutofit/>
          </a:bodyPr>
          <a:lstStyle/>
          <a:p>
            <a:pPr marL="0" indent="0">
              <a:buNone/>
            </a:pPr>
            <a:r>
              <a:rPr lang="ja-JP" altLang="en-US" sz="2400" dirty="0"/>
              <a:t>令和</a:t>
            </a:r>
            <a:r>
              <a:rPr lang="en-US" altLang="ja-JP" sz="2400" dirty="0"/>
              <a:t>6</a:t>
            </a:r>
            <a:r>
              <a:rPr lang="ja-JP" altLang="en-US" sz="2400" dirty="0"/>
              <a:t>年</a:t>
            </a:r>
            <a:r>
              <a:rPr lang="en-US" altLang="ja-JP" sz="2400" dirty="0"/>
              <a:t>10</a:t>
            </a:r>
            <a:r>
              <a:rPr lang="ja-JP" altLang="en-US" sz="2400" dirty="0"/>
              <a:t>月</a:t>
            </a:r>
            <a:r>
              <a:rPr lang="en-US" altLang="ja-JP" sz="2400" dirty="0"/>
              <a:t>7</a:t>
            </a:r>
            <a:r>
              <a:rPr lang="ja-JP" altLang="en-US" sz="2400" dirty="0"/>
              <a:t>日　旧優生保護法に基づく優生手術等の被害者に対する謝罪と</a:t>
            </a:r>
            <a:endParaRPr lang="en-US" altLang="ja-JP" sz="2400" dirty="0"/>
          </a:p>
          <a:p>
            <a:pPr marL="0" indent="0">
              <a:buNone/>
            </a:pPr>
            <a:r>
              <a:rPr lang="en-US" altLang="ja-JP" sz="2400" dirty="0"/>
              <a:t>                             </a:t>
            </a:r>
            <a:r>
              <a:rPr lang="ja-JP" altLang="en-US" sz="2400" dirty="0"/>
              <a:t>その被害の回復に関する決議</a:t>
            </a:r>
          </a:p>
          <a:p>
            <a:pPr marL="0" indent="0">
              <a:buNone/>
            </a:pPr>
            <a:r>
              <a:rPr lang="ja-JP" altLang="en-US" sz="2400" dirty="0"/>
              <a:t>　　　　　　　　 旧優生保護法に基づく優生手術等を受けた者等に対する補</a:t>
            </a:r>
            <a:endParaRPr lang="en-US" altLang="ja-JP" sz="2400" dirty="0"/>
          </a:p>
          <a:p>
            <a:pPr marL="0" indent="0">
              <a:buNone/>
            </a:pPr>
            <a:r>
              <a:rPr lang="ja-JP" altLang="en-US" sz="2400" dirty="0"/>
              <a:t>　　　　　　　　 償金等の支給等に関する法律（補償金法）衆議院本会議で可決</a:t>
            </a:r>
          </a:p>
          <a:p>
            <a:pPr marL="0" indent="0">
              <a:buNone/>
            </a:pPr>
            <a:r>
              <a:rPr lang="ja-JP" altLang="en-US" sz="2400" dirty="0"/>
              <a:t>令和</a:t>
            </a:r>
            <a:r>
              <a:rPr lang="en-US" altLang="ja-JP" sz="2400" dirty="0"/>
              <a:t>6</a:t>
            </a:r>
            <a:r>
              <a:rPr lang="ja-JP" altLang="en-US" sz="2400" dirty="0"/>
              <a:t>年</a:t>
            </a:r>
            <a:r>
              <a:rPr lang="en-US" altLang="ja-JP" sz="2400" dirty="0"/>
              <a:t>10</a:t>
            </a:r>
            <a:r>
              <a:rPr lang="ja-JP" altLang="en-US" sz="2400" dirty="0"/>
              <a:t>月</a:t>
            </a:r>
            <a:r>
              <a:rPr lang="en-US" altLang="ja-JP" sz="2400" dirty="0"/>
              <a:t>8</a:t>
            </a:r>
            <a:r>
              <a:rPr lang="ja-JP" altLang="en-US" sz="2400" dirty="0"/>
              <a:t>日　 同上の決議</a:t>
            </a:r>
          </a:p>
          <a:p>
            <a:pPr marL="0" indent="0">
              <a:buNone/>
            </a:pPr>
            <a:r>
              <a:rPr lang="ja-JP" altLang="en-US" sz="2400" dirty="0"/>
              <a:t>                              補償金法参議院本会議で可決・成立</a:t>
            </a:r>
          </a:p>
          <a:p>
            <a:pPr marL="0" indent="0">
              <a:buNone/>
            </a:pPr>
            <a:r>
              <a:rPr lang="ja-JP" altLang="en-US" sz="2400" dirty="0"/>
              <a:t>令和</a:t>
            </a:r>
            <a:r>
              <a:rPr lang="en-US" altLang="ja-JP" sz="2400" dirty="0"/>
              <a:t>6</a:t>
            </a:r>
            <a:r>
              <a:rPr lang="ja-JP" altLang="en-US" sz="2400" dirty="0"/>
              <a:t>年</a:t>
            </a:r>
            <a:r>
              <a:rPr lang="en-US" altLang="ja-JP" sz="2400" dirty="0"/>
              <a:t>10</a:t>
            </a:r>
            <a:r>
              <a:rPr lang="ja-JP" altLang="en-US" sz="2400" dirty="0"/>
              <a:t>月</a:t>
            </a:r>
            <a:r>
              <a:rPr lang="en-US" altLang="ja-JP" sz="2400" dirty="0"/>
              <a:t>17</a:t>
            </a:r>
            <a:r>
              <a:rPr lang="ja-JP" altLang="en-US" sz="2400" dirty="0"/>
              <a:t>日   </a:t>
            </a:r>
            <a:r>
              <a:rPr lang="ja-JP" altLang="en-US" sz="2400" b="1" dirty="0"/>
              <a:t>補償金法公布</a:t>
            </a:r>
            <a:endParaRPr lang="en-US" altLang="ja-JP" sz="2400" b="1" dirty="0"/>
          </a:p>
          <a:p>
            <a:pPr marL="0" indent="0">
              <a:buNone/>
            </a:pPr>
            <a:endParaRPr lang="en-US" altLang="ja-JP" sz="2400" b="1" dirty="0"/>
          </a:p>
          <a:p>
            <a:pPr marL="0" indent="0">
              <a:buNone/>
            </a:pPr>
            <a:r>
              <a:rPr lang="ja-JP" altLang="en-US" sz="2400" dirty="0"/>
              <a:t>令和</a:t>
            </a:r>
            <a:r>
              <a:rPr lang="en-US" altLang="ja-JP" sz="2400" dirty="0"/>
              <a:t>6</a:t>
            </a:r>
            <a:r>
              <a:rPr lang="ja-JP" altLang="en-US" sz="2400" dirty="0"/>
              <a:t>年</a:t>
            </a:r>
            <a:r>
              <a:rPr lang="en-US" altLang="ja-JP" sz="2400" dirty="0"/>
              <a:t>11</a:t>
            </a:r>
            <a:r>
              <a:rPr lang="ja-JP" altLang="en-US" sz="2400" dirty="0"/>
              <a:t>月</a:t>
            </a:r>
            <a:r>
              <a:rPr lang="en-US" altLang="ja-JP" sz="2400" dirty="0"/>
              <a:t>15</a:t>
            </a:r>
            <a:r>
              <a:rPr lang="ja-JP" altLang="en-US" sz="2400" dirty="0"/>
              <a:t>日　名古屋高裁　和解成立　⇒　</a:t>
            </a:r>
            <a:r>
              <a:rPr lang="ja-JP" altLang="en-US" sz="2400" b="1" dirty="0"/>
              <a:t>訴訟終結</a:t>
            </a:r>
            <a:endParaRPr lang="en-US" altLang="ja-JP" sz="2400" b="1" dirty="0"/>
          </a:p>
          <a:p>
            <a:pPr marL="0" indent="0">
              <a:buNone/>
            </a:pPr>
            <a:endParaRPr lang="en-US" altLang="ja-JP" sz="2400" b="1" dirty="0"/>
          </a:p>
          <a:p>
            <a:pPr marL="0" indent="0">
              <a:buNone/>
            </a:pPr>
            <a:r>
              <a:rPr lang="ja-JP" altLang="en-US" sz="2400" dirty="0"/>
              <a:t>令和</a:t>
            </a:r>
            <a:r>
              <a:rPr lang="en-US" altLang="ja-JP" sz="2400" dirty="0"/>
              <a:t>7</a:t>
            </a:r>
            <a:r>
              <a:rPr lang="ja-JP" altLang="en-US" sz="2400" dirty="0"/>
              <a:t>年</a:t>
            </a:r>
            <a:r>
              <a:rPr lang="en-US" altLang="ja-JP" sz="2400" dirty="0"/>
              <a:t>1</a:t>
            </a:r>
            <a:r>
              <a:rPr lang="ja-JP" altLang="en-US" sz="2400" dirty="0"/>
              <a:t>月</a:t>
            </a:r>
            <a:r>
              <a:rPr lang="en-US" altLang="ja-JP" sz="2400" dirty="0"/>
              <a:t>17</a:t>
            </a:r>
            <a:r>
              <a:rPr lang="ja-JP" altLang="en-US" sz="2400" dirty="0"/>
              <a:t>日　  </a:t>
            </a:r>
            <a:r>
              <a:rPr lang="ja-JP" altLang="en-US" sz="2400" b="1" dirty="0"/>
              <a:t>補償金法施行</a:t>
            </a:r>
            <a:endParaRPr lang="en-US" altLang="ja-JP" sz="2400" b="1" dirty="0"/>
          </a:p>
          <a:p>
            <a:pPr marL="0" indent="0">
              <a:buNone/>
            </a:pPr>
            <a:endParaRPr lang="en-US" altLang="ja-JP" sz="2400" dirty="0"/>
          </a:p>
          <a:p>
            <a:pPr marL="0" indent="0">
              <a:buNone/>
            </a:pPr>
            <a:r>
              <a:rPr lang="ja-JP" altLang="en-US" sz="2400" dirty="0"/>
              <a:t>　　　　　　</a:t>
            </a:r>
            <a:endParaRPr lang="en-US" altLang="ja-JP" sz="2400" dirty="0"/>
          </a:p>
          <a:p>
            <a:pPr marL="0" indent="0">
              <a:buNone/>
            </a:pPr>
            <a:r>
              <a:rPr lang="ja-JP" altLang="en-US" sz="2400" dirty="0"/>
              <a:t>　　　　　　　　　　　　　　</a:t>
            </a:r>
            <a:endParaRPr lang="en-US" altLang="ja-JP" sz="2400" dirty="0"/>
          </a:p>
        </p:txBody>
      </p:sp>
    </p:spTree>
    <p:extLst>
      <p:ext uri="{BB962C8B-B14F-4D97-AF65-F5344CB8AC3E}">
        <p14:creationId xmlns:p14="http://schemas.microsoft.com/office/powerpoint/2010/main" val="2300998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F6487-F9DE-E4E2-DD61-EB6C97AEDD73}"/>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F1FCAB7C-7635-EBA5-67C0-41BDF805487C}"/>
              </a:ext>
            </a:extLst>
          </p:cNvPr>
          <p:cNvSpPr>
            <a:spLocks noGrp="1"/>
          </p:cNvSpPr>
          <p:nvPr>
            <p:ph type="title"/>
          </p:nvPr>
        </p:nvSpPr>
        <p:spPr>
          <a:xfrm>
            <a:off x="670214" y="252830"/>
            <a:ext cx="10488386" cy="963343"/>
          </a:xfrm>
        </p:spPr>
        <p:txBody>
          <a:bodyPr>
            <a:normAutofit/>
          </a:bodyPr>
          <a:lstStyle/>
          <a:p>
            <a:r>
              <a:rPr lang="ja-JP" altLang="en-US" sz="2800" dirty="0"/>
              <a:t>障害者に対する偏見や差別のない共生社会の実現へ</a:t>
            </a:r>
            <a:endParaRPr lang="ja-JP" altLang="en-US" sz="2800" dirty="0">
              <a:solidFill>
                <a:srgbClr val="FF0000"/>
              </a:solidFill>
            </a:endParaRPr>
          </a:p>
        </p:txBody>
      </p:sp>
      <p:sp>
        <p:nvSpPr>
          <p:cNvPr id="5" name="コンテンツ プレースホルダー 4">
            <a:extLst>
              <a:ext uri="{FF2B5EF4-FFF2-40B4-BE49-F238E27FC236}">
                <a16:creationId xmlns:a16="http://schemas.microsoft.com/office/drawing/2014/main" id="{D909DA9A-849F-F6B7-BDF6-998AE903C936}"/>
              </a:ext>
            </a:extLst>
          </p:cNvPr>
          <p:cNvSpPr>
            <a:spLocks noGrp="1"/>
          </p:cNvSpPr>
          <p:nvPr>
            <p:ph idx="1"/>
          </p:nvPr>
        </p:nvSpPr>
        <p:spPr>
          <a:xfrm>
            <a:off x="619393" y="1216173"/>
            <a:ext cx="11572607" cy="5218272"/>
          </a:xfrm>
        </p:spPr>
        <p:txBody>
          <a:bodyPr>
            <a:noAutofit/>
          </a:bodyPr>
          <a:lstStyle/>
          <a:p>
            <a:pPr marL="0" indent="0">
              <a:buNone/>
            </a:pPr>
            <a:r>
              <a:rPr lang="ja-JP" altLang="en-US" sz="2400" dirty="0"/>
              <a:t>令和</a:t>
            </a:r>
            <a:r>
              <a:rPr lang="en-US" altLang="ja-JP" sz="2400" dirty="0"/>
              <a:t>6</a:t>
            </a:r>
            <a:r>
              <a:rPr lang="ja-JP" altLang="en-US" sz="2400" dirty="0"/>
              <a:t>年</a:t>
            </a:r>
            <a:r>
              <a:rPr lang="en-US" altLang="ja-JP" sz="2400" dirty="0"/>
              <a:t>12</a:t>
            </a:r>
            <a:r>
              <a:rPr lang="ja-JP" altLang="en-US" sz="2400" dirty="0"/>
              <a:t>月</a:t>
            </a:r>
            <a:r>
              <a:rPr lang="en-US" altLang="ja-JP" sz="2400" dirty="0"/>
              <a:t>27</a:t>
            </a:r>
            <a:r>
              <a:rPr lang="ja-JP" altLang="en-US" sz="2400" dirty="0"/>
              <a:t>日　障害者に対する偏見や差別のない共生社会の実現に向けた</a:t>
            </a:r>
            <a:r>
              <a:rPr lang="ja-JP" altLang="en-US" sz="2400" b="1" dirty="0"/>
              <a:t>行</a:t>
            </a:r>
          </a:p>
          <a:p>
            <a:pPr marL="0" indent="0">
              <a:buNone/>
            </a:pPr>
            <a:r>
              <a:rPr lang="ja-JP" altLang="en-US" sz="2400" b="1" dirty="0"/>
              <a:t>　　　　　　　　   動計画</a:t>
            </a:r>
            <a:r>
              <a:rPr lang="ja-JP" altLang="en-US" sz="2400" dirty="0"/>
              <a:t>決定</a:t>
            </a:r>
            <a:r>
              <a:rPr lang="en-US" altLang="ja-JP" sz="2400" dirty="0"/>
              <a:t>(</a:t>
            </a:r>
            <a:r>
              <a:rPr lang="ja-JP" altLang="en-US" sz="2400" dirty="0"/>
              <a:t>障害者に対する偏見や差別のない共生社会の実現に</a:t>
            </a:r>
          </a:p>
          <a:p>
            <a:pPr marL="0" indent="0">
              <a:buNone/>
            </a:pPr>
            <a:r>
              <a:rPr lang="ja-JP" altLang="en-US" sz="2400" dirty="0"/>
              <a:t>                               向けた対策推進本部</a:t>
            </a:r>
            <a:r>
              <a:rPr lang="en-US" altLang="ja-JP" sz="2400" dirty="0"/>
              <a:t>)</a:t>
            </a:r>
          </a:p>
          <a:p>
            <a:pPr marL="0" indent="0">
              <a:buNone/>
            </a:pPr>
            <a:r>
              <a:rPr lang="ja-JP" altLang="en-US" sz="2400" dirty="0"/>
              <a:t>令和</a:t>
            </a:r>
            <a:r>
              <a:rPr lang="en-US" altLang="ja-JP" sz="2400" dirty="0"/>
              <a:t>7</a:t>
            </a:r>
            <a:r>
              <a:rPr lang="ja-JP" altLang="en-US" sz="2400" dirty="0"/>
              <a:t>年</a:t>
            </a:r>
            <a:r>
              <a:rPr lang="en-US" altLang="ja-JP" sz="2400" dirty="0"/>
              <a:t>3</a:t>
            </a:r>
            <a:r>
              <a:rPr lang="ja-JP" altLang="en-US" sz="2400" dirty="0"/>
              <a:t>月</a:t>
            </a:r>
            <a:r>
              <a:rPr lang="en-US" altLang="ja-JP" sz="2400" dirty="0"/>
              <a:t>6</a:t>
            </a:r>
            <a:r>
              <a:rPr lang="ja-JP" altLang="en-US" sz="2400" dirty="0"/>
              <a:t>日　  障害者に対する偏見や差別のない共生社会の実現に向けた行動計</a:t>
            </a:r>
            <a:endParaRPr lang="en-US" altLang="ja-JP" sz="2400" dirty="0"/>
          </a:p>
          <a:p>
            <a:pPr marL="0" indent="0">
              <a:buNone/>
            </a:pPr>
            <a:r>
              <a:rPr lang="en-US" altLang="ja-JP" sz="2400" dirty="0"/>
              <a:t>                             </a:t>
            </a:r>
            <a:r>
              <a:rPr lang="ja-JP" altLang="en-US" sz="2400" dirty="0"/>
              <a:t>画に関する見解</a:t>
            </a:r>
            <a:r>
              <a:rPr lang="en-US" altLang="ja-JP" sz="2400" dirty="0"/>
              <a:t>(</a:t>
            </a:r>
            <a:r>
              <a:rPr lang="ja-JP" altLang="en-US" sz="2400" dirty="0"/>
              <a:t>全国弁護団・優生連）</a:t>
            </a:r>
            <a:endParaRPr lang="en-US" altLang="ja-JP" sz="2400" dirty="0"/>
          </a:p>
          <a:p>
            <a:pPr marL="0" indent="0">
              <a:buNone/>
            </a:pPr>
            <a:r>
              <a:rPr lang="ja-JP" altLang="en-US" sz="2400" dirty="0"/>
              <a:t>　　　　　　　　　←政府の真摯な姿勢と実効性の欠如</a:t>
            </a:r>
            <a:endParaRPr lang="en-US" altLang="ja-JP" sz="2400" dirty="0"/>
          </a:p>
          <a:p>
            <a:pPr marL="0" indent="0">
              <a:buNone/>
            </a:pPr>
            <a:r>
              <a:rPr lang="ja-JP" altLang="en-US" sz="2400" dirty="0"/>
              <a:t>令和</a:t>
            </a:r>
            <a:r>
              <a:rPr lang="en-US" altLang="ja-JP" sz="2400" dirty="0"/>
              <a:t>7</a:t>
            </a:r>
            <a:r>
              <a:rPr lang="ja-JP" altLang="en-US" sz="2400" dirty="0"/>
              <a:t>年</a:t>
            </a:r>
            <a:r>
              <a:rPr lang="en-US" altLang="ja-JP" sz="2400" dirty="0"/>
              <a:t>3</a:t>
            </a:r>
            <a:r>
              <a:rPr lang="ja-JP" altLang="en-US" sz="2400" dirty="0"/>
              <a:t>月</a:t>
            </a:r>
            <a:r>
              <a:rPr lang="en-US" altLang="ja-JP" sz="2400" dirty="0"/>
              <a:t>27</a:t>
            </a:r>
            <a:r>
              <a:rPr lang="ja-JP" altLang="en-US" sz="2400" dirty="0"/>
              <a:t>日　旧優生保護法問題の全面解決に向けた</a:t>
            </a:r>
            <a:r>
              <a:rPr lang="ja-JP" altLang="en-US" sz="2400" b="1" dirty="0"/>
              <a:t>協議</a:t>
            </a:r>
            <a:r>
              <a:rPr lang="ja-JP" altLang="en-US" sz="2400" dirty="0"/>
              <a:t>（第</a:t>
            </a:r>
            <a:r>
              <a:rPr lang="en-US" altLang="ja-JP" sz="2400" dirty="0"/>
              <a:t>1</a:t>
            </a:r>
            <a:r>
              <a:rPr lang="ja-JP" altLang="en-US" sz="2400" dirty="0"/>
              <a:t>回）</a:t>
            </a:r>
            <a:endParaRPr lang="en-US" altLang="ja-JP" sz="2400" dirty="0"/>
          </a:p>
          <a:p>
            <a:pPr marL="0" indent="0">
              <a:buNone/>
            </a:pPr>
            <a:r>
              <a:rPr lang="ja-JP" altLang="en-US" sz="2400" dirty="0"/>
              <a:t>　　　　　　　　　</a:t>
            </a:r>
            <a:r>
              <a:rPr lang="en-US" altLang="ja-JP" sz="2400" dirty="0"/>
              <a:t>3</a:t>
            </a:r>
            <a:r>
              <a:rPr lang="ja-JP" altLang="en-US" sz="2400" dirty="0"/>
              <a:t>つの作業部会設置へ</a:t>
            </a:r>
            <a:endParaRPr lang="en-US" altLang="ja-JP" sz="2400" dirty="0"/>
          </a:p>
          <a:p>
            <a:pPr marL="0" indent="0">
              <a:buNone/>
            </a:pPr>
            <a:r>
              <a:rPr lang="ja-JP" altLang="en-US" sz="2400" dirty="0"/>
              <a:t>令和</a:t>
            </a:r>
            <a:r>
              <a:rPr lang="en-US" altLang="ja-JP" sz="2400" dirty="0"/>
              <a:t>7</a:t>
            </a:r>
            <a:r>
              <a:rPr lang="ja-JP" altLang="en-US" sz="2400" dirty="0"/>
              <a:t>年</a:t>
            </a:r>
            <a:r>
              <a:rPr lang="en-US" altLang="ja-JP" sz="2400" dirty="0"/>
              <a:t>9</a:t>
            </a:r>
            <a:r>
              <a:rPr lang="ja-JP" altLang="en-US" sz="2400" dirty="0"/>
              <a:t>月</a:t>
            </a:r>
            <a:r>
              <a:rPr lang="en-US" altLang="ja-JP" sz="2400" dirty="0"/>
              <a:t>30</a:t>
            </a:r>
            <a:r>
              <a:rPr lang="ja-JP" altLang="en-US" sz="2400" dirty="0"/>
              <a:t>日　旧優生保護法問題の全面解決に向けた</a:t>
            </a:r>
            <a:r>
              <a:rPr lang="ja-JP" altLang="en-US" sz="2400" b="1" dirty="0"/>
              <a:t>協議</a:t>
            </a:r>
            <a:r>
              <a:rPr lang="ja-JP" altLang="en-US" sz="2400" dirty="0"/>
              <a:t>（第</a:t>
            </a:r>
            <a:r>
              <a:rPr lang="en-US" altLang="ja-JP" sz="2400" dirty="0"/>
              <a:t>2</a:t>
            </a:r>
            <a:r>
              <a:rPr lang="ja-JP" altLang="en-US" sz="2400" dirty="0"/>
              <a:t>回）</a:t>
            </a:r>
            <a:endParaRPr lang="en-US" altLang="ja-JP" sz="2400" dirty="0"/>
          </a:p>
          <a:p>
            <a:pPr marL="0" indent="0">
              <a:buNone/>
            </a:pPr>
            <a:endParaRPr lang="en-US" altLang="ja-JP" sz="2400" dirty="0"/>
          </a:p>
          <a:p>
            <a:pPr marL="0" indent="0">
              <a:buNone/>
            </a:pPr>
            <a:r>
              <a:rPr lang="ja-JP" altLang="en-US" sz="2400" dirty="0"/>
              <a:t>令和</a:t>
            </a:r>
            <a:r>
              <a:rPr lang="en-US" altLang="ja-JP" sz="2400" dirty="0"/>
              <a:t>7</a:t>
            </a:r>
            <a:r>
              <a:rPr lang="ja-JP" altLang="en-US" sz="2400" dirty="0"/>
              <a:t>年</a:t>
            </a:r>
            <a:r>
              <a:rPr lang="en-US" altLang="ja-JP" sz="2400" dirty="0"/>
              <a:t>10</a:t>
            </a:r>
            <a:r>
              <a:rPr lang="ja-JP" altLang="en-US" sz="2400" dirty="0"/>
              <a:t>月</a:t>
            </a:r>
            <a:r>
              <a:rPr lang="en-US" altLang="ja-JP" sz="2400" dirty="0"/>
              <a:t>1</a:t>
            </a:r>
            <a:r>
              <a:rPr lang="ja-JP" altLang="en-US" sz="2400" dirty="0"/>
              <a:t>日　旧優生保護法問題検証会議の第１回</a:t>
            </a:r>
            <a:r>
              <a:rPr lang="ja-JP" altLang="en-US" sz="2400" b="1" dirty="0"/>
              <a:t>検証会議</a:t>
            </a:r>
            <a:endParaRPr lang="en-US" altLang="ja-JP" sz="2400" b="1" dirty="0"/>
          </a:p>
          <a:p>
            <a:pPr marL="0" indent="0">
              <a:buNone/>
            </a:pPr>
            <a:endParaRPr lang="en-US" altLang="ja-JP" sz="2400" dirty="0"/>
          </a:p>
          <a:p>
            <a:pPr marL="0" indent="0">
              <a:buNone/>
            </a:pPr>
            <a:r>
              <a:rPr lang="ja-JP" altLang="en-US" sz="2400" dirty="0"/>
              <a:t>　　　　　　</a:t>
            </a:r>
            <a:endParaRPr lang="en-US" altLang="ja-JP" sz="2400" dirty="0"/>
          </a:p>
          <a:p>
            <a:pPr marL="0" indent="0">
              <a:buNone/>
            </a:pPr>
            <a:r>
              <a:rPr lang="ja-JP" altLang="en-US" sz="2400" dirty="0"/>
              <a:t>　　　　　　　　　　　　　　</a:t>
            </a:r>
            <a:endParaRPr lang="en-US" altLang="ja-JP" sz="2400" dirty="0"/>
          </a:p>
        </p:txBody>
      </p:sp>
    </p:spTree>
    <p:extLst>
      <p:ext uri="{BB962C8B-B14F-4D97-AF65-F5344CB8AC3E}">
        <p14:creationId xmlns:p14="http://schemas.microsoft.com/office/powerpoint/2010/main" val="3740930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AB9147-D0E8-CD21-4CA8-63018C66D40C}"/>
              </a:ext>
            </a:extLst>
          </p:cNvPr>
          <p:cNvSpPr>
            <a:spLocks noGrp="1"/>
          </p:cNvSpPr>
          <p:nvPr>
            <p:ph type="title"/>
          </p:nvPr>
        </p:nvSpPr>
        <p:spPr>
          <a:xfrm>
            <a:off x="838200" y="365125"/>
            <a:ext cx="10515600" cy="1460500"/>
          </a:xfrm>
        </p:spPr>
        <p:txBody>
          <a:bodyPr>
            <a:normAutofit fontScale="90000"/>
          </a:bodyPr>
          <a:lstStyle/>
          <a:p>
            <a:r>
              <a:rPr kumimoji="1" lang="ja-JP" altLang="en-US" sz="3100" dirty="0"/>
              <a:t>要　　請　　書</a:t>
            </a:r>
            <a:br>
              <a:rPr kumimoji="1" lang="ja-JP" altLang="en-US" sz="3100" dirty="0"/>
            </a:br>
            <a:r>
              <a:rPr kumimoji="1" lang="ja-JP" altLang="en-US" sz="3100" dirty="0"/>
              <a:t>－ 優生保護法問題の全面解決をめざして －　　　　</a:t>
            </a:r>
            <a:r>
              <a:rPr kumimoji="1" lang="en-US" altLang="ja-JP" sz="3100" dirty="0"/>
              <a:t>2025.9.30</a:t>
            </a:r>
            <a:br>
              <a:rPr kumimoji="1" lang="en-US" altLang="ja-JP" sz="3100" dirty="0"/>
            </a:br>
            <a:r>
              <a:rPr kumimoji="1" lang="ja-JP" altLang="en-US" sz="3100" dirty="0"/>
              <a:t>　　　　　　　　　　　　　　　　　原告団・弁護団・優生連</a:t>
            </a:r>
            <a:endParaRPr kumimoji="1" lang="ja-JP" altLang="en-US" dirty="0"/>
          </a:p>
        </p:txBody>
      </p:sp>
      <p:sp>
        <p:nvSpPr>
          <p:cNvPr id="3" name="コンテンツ プレースホルダー 2">
            <a:extLst>
              <a:ext uri="{FF2B5EF4-FFF2-40B4-BE49-F238E27FC236}">
                <a16:creationId xmlns:a16="http://schemas.microsoft.com/office/drawing/2014/main" id="{6291C037-C8E4-1D71-AF63-CCB840A6F32E}"/>
              </a:ext>
            </a:extLst>
          </p:cNvPr>
          <p:cNvSpPr>
            <a:spLocks noGrp="1"/>
          </p:cNvSpPr>
          <p:nvPr>
            <p:ph idx="1"/>
          </p:nvPr>
        </p:nvSpPr>
        <p:spPr>
          <a:xfrm>
            <a:off x="838200" y="2170446"/>
            <a:ext cx="10968789" cy="4351338"/>
          </a:xfrm>
        </p:spPr>
        <p:txBody>
          <a:bodyPr>
            <a:normAutofit/>
          </a:bodyPr>
          <a:lstStyle/>
          <a:p>
            <a:pPr marL="0" indent="0">
              <a:buNone/>
            </a:pPr>
            <a:r>
              <a:rPr kumimoji="1" lang="ja-JP" altLang="en-US" sz="2400" dirty="0"/>
              <a:t>第１　責任の明確化と謝罪　</a:t>
            </a:r>
            <a:endParaRPr kumimoji="1" lang="en-US" altLang="ja-JP" sz="2400" dirty="0"/>
          </a:p>
          <a:p>
            <a:pPr marL="0" indent="0">
              <a:buNone/>
            </a:pPr>
            <a:r>
              <a:rPr kumimoji="1" lang="ja-JP" altLang="en-US" sz="2400" dirty="0"/>
              <a:t>第２　補償法に基づく全ての被害者に対する補償の実現</a:t>
            </a:r>
            <a:endParaRPr kumimoji="1" lang="en-US" altLang="ja-JP" sz="2400" dirty="0"/>
          </a:p>
          <a:p>
            <a:pPr marL="0" indent="0">
              <a:buNone/>
            </a:pPr>
            <a:r>
              <a:rPr kumimoji="1" lang="ja-JP" altLang="en-US" sz="2400" dirty="0"/>
              <a:t>１　相談窓口、相談体制の整備</a:t>
            </a:r>
            <a:endParaRPr kumimoji="1" lang="en-US" altLang="ja-JP" sz="2400" dirty="0"/>
          </a:p>
          <a:p>
            <a:pPr marL="0" indent="0">
              <a:buNone/>
            </a:pPr>
            <a:r>
              <a:rPr kumimoji="1" lang="ja-JP" altLang="en-US" sz="2400" dirty="0"/>
              <a:t>２　広報、周知等の徹底</a:t>
            </a:r>
            <a:endParaRPr kumimoji="1" lang="en-US" altLang="ja-JP" sz="2400" dirty="0"/>
          </a:p>
          <a:p>
            <a:pPr marL="0" indent="0">
              <a:buNone/>
            </a:pPr>
            <a:r>
              <a:rPr kumimoji="1" lang="ja-JP" altLang="en-US" sz="2400" dirty="0"/>
              <a:t>３　その他、全ての被害者に確実に謝罪と補償を届けるための施策</a:t>
            </a:r>
          </a:p>
          <a:p>
            <a:pPr marL="0" indent="0">
              <a:buNone/>
            </a:pPr>
            <a:r>
              <a:rPr kumimoji="1" lang="ja-JP" altLang="en-US" sz="2400" dirty="0"/>
              <a:t>（１）個別通知（個別対応・アプローチ）の実施</a:t>
            </a:r>
          </a:p>
          <a:p>
            <a:pPr marL="0" indent="0">
              <a:buNone/>
            </a:pPr>
            <a:r>
              <a:rPr kumimoji="1" lang="ja-JP" altLang="en-US" sz="2400" dirty="0"/>
              <a:t>（２）被害者の徹底的な調査の実施</a:t>
            </a:r>
          </a:p>
          <a:p>
            <a:pPr marL="0" indent="0">
              <a:buNone/>
            </a:pPr>
            <a:r>
              <a:rPr kumimoji="1" lang="ja-JP" altLang="en-US" sz="2400" dirty="0"/>
              <a:t>（３）その他、あらゆる施策の実施</a:t>
            </a:r>
            <a:endParaRPr kumimoji="1" lang="en-US" altLang="ja-JP" sz="2400" dirty="0"/>
          </a:p>
          <a:p>
            <a:pPr marL="0" indent="0">
              <a:buNone/>
            </a:pPr>
            <a:endParaRPr kumimoji="1" lang="ja-JP" altLang="en-US" dirty="0"/>
          </a:p>
          <a:p>
            <a:endParaRPr kumimoji="1" lang="ja-JP" altLang="en-US" dirty="0"/>
          </a:p>
        </p:txBody>
      </p:sp>
    </p:spTree>
    <p:extLst>
      <p:ext uri="{BB962C8B-B14F-4D97-AF65-F5344CB8AC3E}">
        <p14:creationId xmlns:p14="http://schemas.microsoft.com/office/powerpoint/2010/main" val="4212996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0FEA73A-6644-D9AE-8746-AB566471744E}"/>
              </a:ext>
            </a:extLst>
          </p:cNvPr>
          <p:cNvSpPr>
            <a:spLocks noGrp="1"/>
          </p:cNvSpPr>
          <p:nvPr>
            <p:ph idx="1"/>
          </p:nvPr>
        </p:nvSpPr>
        <p:spPr>
          <a:xfrm>
            <a:off x="966537" y="1617078"/>
            <a:ext cx="10515600" cy="4351338"/>
          </a:xfrm>
        </p:spPr>
        <p:txBody>
          <a:bodyPr>
            <a:normAutofit fontScale="92500" lnSpcReduction="10000"/>
          </a:bodyPr>
          <a:lstStyle/>
          <a:p>
            <a:pPr marL="0" indent="0">
              <a:buNone/>
            </a:pPr>
            <a:r>
              <a:rPr lang="ja-JP" altLang="en-US" sz="2600" dirty="0"/>
              <a:t>第３　恒久対策の実施</a:t>
            </a:r>
            <a:endParaRPr lang="en-US" altLang="ja-JP" sz="2600" dirty="0"/>
          </a:p>
          <a:p>
            <a:pPr marL="0" indent="0">
              <a:buNone/>
            </a:pPr>
            <a:r>
              <a:rPr lang="ja-JP" altLang="en-US" sz="2600" dirty="0"/>
              <a:t>１　優生保護法被害者の被害及び名誉の回復に向けた施策</a:t>
            </a:r>
          </a:p>
          <a:p>
            <a:pPr marL="0" indent="0">
              <a:buNone/>
            </a:pPr>
            <a:r>
              <a:rPr lang="ja-JP" altLang="en-US" sz="2600" dirty="0"/>
              <a:t>２　真相究明、再発防止のための調査・検証事業への協力</a:t>
            </a:r>
          </a:p>
          <a:p>
            <a:pPr marL="0" indent="0">
              <a:buNone/>
            </a:pPr>
            <a:r>
              <a:rPr lang="ja-JP" altLang="en-US" sz="2600" dirty="0"/>
              <a:t>３　偏見差別の根絶にむけた立法措置及び教育等の施策の推進</a:t>
            </a:r>
          </a:p>
          <a:p>
            <a:pPr marL="0" indent="0">
              <a:buNone/>
            </a:pPr>
            <a:r>
              <a:rPr lang="ja-JP" altLang="en-US" sz="2600" dirty="0"/>
              <a:t>４　資料の保存及び資料館の設立</a:t>
            </a:r>
            <a:endParaRPr lang="en-US" altLang="ja-JP" sz="2600" dirty="0"/>
          </a:p>
          <a:p>
            <a:pPr marL="0" indent="0">
              <a:buNone/>
            </a:pPr>
            <a:r>
              <a:rPr kumimoji="1" lang="ja-JP" altLang="en-US" sz="2600" dirty="0"/>
              <a:t>第４　第２回定期協議における主な議題について</a:t>
            </a:r>
            <a:endParaRPr kumimoji="1" lang="en-US" altLang="ja-JP" sz="2600" dirty="0"/>
          </a:p>
          <a:p>
            <a:pPr marL="0" indent="0">
              <a:buNone/>
            </a:pPr>
            <a:r>
              <a:rPr kumimoji="1" lang="ja-JP" altLang="en-US" sz="2600" dirty="0"/>
              <a:t>１　行動計画等を受けた取り組みについて　　</a:t>
            </a:r>
          </a:p>
          <a:p>
            <a:pPr marL="0" indent="0">
              <a:buNone/>
            </a:pPr>
            <a:r>
              <a:rPr kumimoji="1" lang="ja-JP" altLang="en-US" sz="2600" dirty="0"/>
              <a:t>２　学習指導要領の改訂にむけて</a:t>
            </a:r>
          </a:p>
          <a:p>
            <a:pPr marL="0" indent="0">
              <a:buNone/>
            </a:pPr>
            <a:r>
              <a:rPr kumimoji="1" lang="ja-JP" altLang="en-US" sz="2600" dirty="0"/>
              <a:t>３　意識調査の実施について</a:t>
            </a:r>
          </a:p>
          <a:p>
            <a:pPr marL="0" indent="0">
              <a:buNone/>
            </a:pPr>
            <a:r>
              <a:rPr kumimoji="1" lang="ja-JP" altLang="en-US" sz="2600" dirty="0"/>
              <a:t>４　資料の保存及び資料館の設立について</a:t>
            </a:r>
          </a:p>
          <a:p>
            <a:endParaRPr kumimoji="1" lang="ja-JP" altLang="en-US" dirty="0"/>
          </a:p>
        </p:txBody>
      </p:sp>
    </p:spTree>
    <p:extLst>
      <p:ext uri="{BB962C8B-B14F-4D97-AF65-F5344CB8AC3E}">
        <p14:creationId xmlns:p14="http://schemas.microsoft.com/office/powerpoint/2010/main" val="765223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75E59E-75B4-A331-220F-10303F36896D}"/>
              </a:ext>
            </a:extLst>
          </p:cNvPr>
          <p:cNvSpPr>
            <a:spLocks noGrp="1"/>
          </p:cNvSpPr>
          <p:nvPr>
            <p:ph type="title"/>
          </p:nvPr>
        </p:nvSpPr>
        <p:spPr>
          <a:xfrm>
            <a:off x="838200" y="365126"/>
            <a:ext cx="10515600" cy="875200"/>
          </a:xfrm>
        </p:spPr>
        <p:txBody>
          <a:bodyPr>
            <a:normAutofit/>
          </a:bodyPr>
          <a:lstStyle/>
          <a:p>
            <a:r>
              <a:rPr lang="ja-JP" altLang="ja-JP" sz="2800" dirty="0"/>
              <a:t>令和４年２月２２日</a:t>
            </a:r>
            <a:r>
              <a:rPr lang="ja-JP" altLang="en-US" sz="2800" dirty="0"/>
              <a:t>大阪高裁判決（大阪第１次・第２次訴訟）</a:t>
            </a:r>
            <a:br>
              <a:rPr lang="ja-JP" altLang="ja-JP" sz="2800" dirty="0"/>
            </a:br>
            <a:endParaRPr kumimoji="1" lang="ja-JP" altLang="en-US" sz="2800" dirty="0"/>
          </a:p>
        </p:txBody>
      </p:sp>
      <p:sp>
        <p:nvSpPr>
          <p:cNvPr id="3" name="コンテンツ プレースホルダー 2">
            <a:extLst>
              <a:ext uri="{FF2B5EF4-FFF2-40B4-BE49-F238E27FC236}">
                <a16:creationId xmlns:a16="http://schemas.microsoft.com/office/drawing/2014/main" id="{A7E3B85F-F0F4-485A-D5E8-59D1A06E847A}"/>
              </a:ext>
            </a:extLst>
          </p:cNvPr>
          <p:cNvSpPr>
            <a:spLocks noGrp="1"/>
          </p:cNvSpPr>
          <p:nvPr>
            <p:ph idx="1"/>
          </p:nvPr>
        </p:nvSpPr>
        <p:spPr>
          <a:xfrm>
            <a:off x="838200" y="1403286"/>
            <a:ext cx="10515600" cy="4936637"/>
          </a:xfrm>
        </p:spPr>
        <p:txBody>
          <a:bodyPr>
            <a:normAutofit/>
          </a:bodyPr>
          <a:lstStyle/>
          <a:p>
            <a:pPr marL="0" indent="0">
              <a:buNone/>
            </a:pPr>
            <a:r>
              <a:rPr kumimoji="1" lang="ja-JP" altLang="en-US" dirty="0"/>
              <a:t>優生手術を受けさせらた控訴人らの被害</a:t>
            </a:r>
            <a:endParaRPr kumimoji="1" lang="en-US" altLang="ja-JP" dirty="0"/>
          </a:p>
          <a:p>
            <a:r>
              <a:rPr kumimoji="1" lang="ja-JP" altLang="en-US" sz="2400" u="sng" dirty="0"/>
              <a:t>身体への侵襲</a:t>
            </a:r>
            <a:r>
              <a:rPr kumimoji="1" lang="ja-JP" altLang="en-US" sz="2400" dirty="0"/>
              <a:t>及び</a:t>
            </a:r>
            <a:r>
              <a:rPr kumimoji="1" lang="ja-JP" altLang="en-US" sz="2400" u="sng" dirty="0"/>
              <a:t>身体的機能の喪失</a:t>
            </a:r>
            <a:r>
              <a:rPr kumimoji="1" lang="ja-JP" altLang="en-US" sz="2400" dirty="0"/>
              <a:t>というにとどまらない</a:t>
            </a:r>
            <a:endParaRPr kumimoji="1" lang="en-US" altLang="ja-JP" sz="2400" dirty="0"/>
          </a:p>
          <a:p>
            <a:r>
              <a:rPr kumimoji="1" lang="ja-JP" altLang="en-US" sz="2400" dirty="0"/>
              <a:t>旧優生保護法は、「優生上の見地から不良な子孫の出生を防止する」ことを目的とし、本件各規定において、本人の同意なく優生手術の封象となる障害ないし疾患を有する者を特定・列挙するものであるところ、控訴人</a:t>
            </a:r>
            <a:r>
              <a:rPr kumimoji="1" lang="en-US" altLang="ja-JP" sz="2400" dirty="0"/>
              <a:t>1</a:t>
            </a:r>
            <a:r>
              <a:rPr kumimoji="1" lang="ja-JP" altLang="en-US" sz="2400" dirty="0"/>
              <a:t>及び控訴人</a:t>
            </a:r>
            <a:r>
              <a:rPr kumimoji="1" lang="en-US" altLang="ja-JP" sz="2400" dirty="0"/>
              <a:t>2</a:t>
            </a:r>
            <a:r>
              <a:rPr kumimoji="1" lang="ja-JP" altLang="en-US" sz="2400" dirty="0"/>
              <a:t>のように本件各規定に基づき優生手術を受けさせられた者は、旧優生保護法の下、一方的に</a:t>
            </a:r>
            <a:r>
              <a:rPr kumimoji="1" lang="ja-JP" altLang="en-US" sz="2400" b="1" u="sng" dirty="0"/>
              <a:t>「不良」との認定を受けたに等しい</a:t>
            </a:r>
            <a:r>
              <a:rPr kumimoji="1" lang="ja-JP" altLang="en-US" sz="2400" dirty="0"/>
              <a:t>と言わざるを得ない。制定法に基づくこのような</a:t>
            </a:r>
            <a:r>
              <a:rPr kumimoji="1" lang="ja-JP" altLang="en-US" sz="2400" b="1" u="sng" dirty="0"/>
              <a:t>非人道的かつ差別的な烙印ともいうべき状態</a:t>
            </a:r>
            <a:r>
              <a:rPr kumimoji="1" lang="ja-JP" altLang="en-US" sz="2400" dirty="0"/>
              <a:t>は、控訴人</a:t>
            </a:r>
            <a:r>
              <a:rPr kumimoji="1" lang="en-US" altLang="ja-JP" sz="2400" dirty="0"/>
              <a:t>1</a:t>
            </a:r>
            <a:r>
              <a:rPr kumimoji="1" lang="ja-JP" altLang="en-US" sz="2400" dirty="0"/>
              <a:t>及び控訴人</a:t>
            </a:r>
            <a:r>
              <a:rPr kumimoji="1" lang="en-US" altLang="ja-JP" sz="2400" dirty="0"/>
              <a:t>2</a:t>
            </a:r>
            <a:r>
              <a:rPr kumimoji="1" lang="ja-JP" altLang="en-US" sz="2400" dirty="0"/>
              <a:t>の</a:t>
            </a:r>
            <a:r>
              <a:rPr kumimoji="1" lang="ja-JP" altLang="en-US" sz="2400" u="sng" dirty="0"/>
              <a:t>個人の尊厳を著しく損ねるもの</a:t>
            </a:r>
            <a:endParaRPr kumimoji="1" lang="en-US" altLang="ja-JP" sz="2400" u="sng" dirty="0"/>
          </a:p>
          <a:p>
            <a:r>
              <a:rPr kumimoji="1" lang="ja-JP" altLang="en-US" sz="2400" dirty="0"/>
              <a:t>控訴人</a:t>
            </a:r>
            <a:r>
              <a:rPr kumimoji="1" lang="en-US" altLang="ja-JP" sz="2400" dirty="0"/>
              <a:t>3</a:t>
            </a:r>
            <a:r>
              <a:rPr kumimoji="1" lang="ja-JP" altLang="en-US" sz="2400" dirty="0"/>
              <a:t>は、自らが手術による身体的侵襲を受けたものではないが、控訴人</a:t>
            </a:r>
            <a:r>
              <a:rPr kumimoji="1" lang="en-US" altLang="ja-JP" sz="2400" dirty="0"/>
              <a:t>3</a:t>
            </a:r>
            <a:r>
              <a:rPr kumimoji="1" lang="ja-JP" altLang="en-US" sz="2400" dirty="0"/>
              <a:t>に対する権利侵害は、妻である控訴人</a:t>
            </a:r>
            <a:r>
              <a:rPr kumimoji="1" lang="en-US" altLang="ja-JP" sz="2400" dirty="0"/>
              <a:t>2</a:t>
            </a:r>
            <a:r>
              <a:rPr kumimoji="1" lang="ja-JP" altLang="en-US" sz="2400" dirty="0"/>
              <a:t>に対する権利侵害と不可分一体の関係にあるというべき</a:t>
            </a:r>
          </a:p>
          <a:p>
            <a:endParaRPr kumimoji="1" lang="en-US" altLang="ja-JP" sz="2400" u="sng" dirty="0">
              <a:solidFill>
                <a:srgbClr val="FF0000"/>
              </a:solidFill>
            </a:endParaRPr>
          </a:p>
          <a:p>
            <a:pPr marL="0" indent="0">
              <a:buNone/>
            </a:pPr>
            <a:endParaRPr kumimoji="1" lang="ja-JP" altLang="en-US" u="sng" dirty="0">
              <a:solidFill>
                <a:srgbClr val="FF0000"/>
              </a:solidFill>
            </a:endParaRPr>
          </a:p>
        </p:txBody>
      </p:sp>
      <p:sp>
        <p:nvSpPr>
          <p:cNvPr id="4" name="テキスト ボックス 3">
            <a:extLst>
              <a:ext uri="{FF2B5EF4-FFF2-40B4-BE49-F238E27FC236}">
                <a16:creationId xmlns:a16="http://schemas.microsoft.com/office/drawing/2014/main" id="{B8545CF0-06E7-49B1-9E99-578AAADF0D02}"/>
              </a:ext>
            </a:extLst>
          </p:cNvPr>
          <p:cNvSpPr txBox="1"/>
          <p:nvPr/>
        </p:nvSpPr>
        <p:spPr>
          <a:xfrm>
            <a:off x="4734962" y="5970592"/>
            <a:ext cx="6410608" cy="369332"/>
          </a:xfrm>
          <a:prstGeom prst="rect">
            <a:avLst/>
          </a:prstGeom>
          <a:noFill/>
        </p:spPr>
        <p:txBody>
          <a:bodyPr wrap="square" rtlCol="0">
            <a:spAutoFit/>
          </a:bodyPr>
          <a:lstStyle/>
          <a:p>
            <a:r>
              <a:rPr kumimoji="1" lang="ja-JP" altLang="en-US" dirty="0"/>
              <a:t>注）控訴人１：第１次原告、控訴人２，３：第２次原告夫妻</a:t>
            </a:r>
          </a:p>
        </p:txBody>
      </p:sp>
    </p:spTree>
    <p:extLst>
      <p:ext uri="{BB962C8B-B14F-4D97-AF65-F5344CB8AC3E}">
        <p14:creationId xmlns:p14="http://schemas.microsoft.com/office/powerpoint/2010/main" val="1565363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E29A5A-46C9-0BB1-5821-9C29D937423E}"/>
              </a:ext>
            </a:extLst>
          </p:cNvPr>
          <p:cNvSpPr>
            <a:spLocks noGrp="1"/>
          </p:cNvSpPr>
          <p:nvPr>
            <p:ph type="title"/>
          </p:nvPr>
        </p:nvSpPr>
        <p:spPr>
          <a:xfrm>
            <a:off x="838200" y="365125"/>
            <a:ext cx="10515600" cy="5456253"/>
          </a:xfrm>
        </p:spPr>
        <p:txBody>
          <a:bodyPr/>
          <a:lstStyle/>
          <a:p>
            <a:pPr algn="ctr"/>
            <a:r>
              <a:rPr kumimoji="1" lang="ja-JP" altLang="en-US" dirty="0"/>
              <a:t>ご清聴ありがとうございました！</a:t>
            </a:r>
          </a:p>
        </p:txBody>
      </p:sp>
    </p:spTree>
    <p:extLst>
      <p:ext uri="{BB962C8B-B14F-4D97-AF65-F5344CB8AC3E}">
        <p14:creationId xmlns:p14="http://schemas.microsoft.com/office/powerpoint/2010/main" val="1930936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0A6EF5-FC99-1886-BD93-02CE4257DCDC}"/>
              </a:ext>
            </a:extLst>
          </p:cNvPr>
          <p:cNvSpPr>
            <a:spLocks noGrp="1"/>
          </p:cNvSpPr>
          <p:nvPr>
            <p:ph type="title"/>
          </p:nvPr>
        </p:nvSpPr>
        <p:spPr>
          <a:xfrm>
            <a:off x="838200" y="446606"/>
            <a:ext cx="10515600" cy="958861"/>
          </a:xfrm>
        </p:spPr>
        <p:txBody>
          <a:bodyPr>
            <a:normAutofit/>
          </a:bodyPr>
          <a:lstStyle/>
          <a:p>
            <a:r>
              <a:rPr kumimoji="1" lang="ja-JP" altLang="en-US" sz="2800" dirty="0"/>
              <a:t>控訴人らが長期にわたり本件訴訟を提起できなかった理由</a:t>
            </a:r>
            <a:br>
              <a:rPr kumimoji="1" lang="ja-JP" altLang="en-US" sz="2800" dirty="0"/>
            </a:br>
            <a:endParaRPr kumimoji="1" lang="ja-JP" altLang="en-US" sz="2800" dirty="0"/>
          </a:p>
        </p:txBody>
      </p:sp>
      <p:sp>
        <p:nvSpPr>
          <p:cNvPr id="3" name="コンテンツ プレースホルダー 2">
            <a:extLst>
              <a:ext uri="{FF2B5EF4-FFF2-40B4-BE49-F238E27FC236}">
                <a16:creationId xmlns:a16="http://schemas.microsoft.com/office/drawing/2014/main" id="{3481271D-B8AB-EA98-F26C-9EFF517E6615}"/>
              </a:ext>
            </a:extLst>
          </p:cNvPr>
          <p:cNvSpPr>
            <a:spLocks noGrp="1"/>
          </p:cNvSpPr>
          <p:nvPr>
            <p:ph idx="1"/>
          </p:nvPr>
        </p:nvSpPr>
        <p:spPr>
          <a:xfrm>
            <a:off x="838200" y="1202267"/>
            <a:ext cx="10515600" cy="5305346"/>
          </a:xfrm>
        </p:spPr>
        <p:txBody>
          <a:bodyPr>
            <a:normAutofit/>
          </a:bodyPr>
          <a:lstStyle/>
          <a:p>
            <a:pPr marL="0" indent="0">
              <a:buNone/>
            </a:pPr>
            <a:r>
              <a:rPr kumimoji="1" lang="ja-JP" altLang="en-US" sz="2400" dirty="0"/>
              <a:t>具体的には</a:t>
            </a:r>
            <a:endParaRPr kumimoji="1" lang="en-US" altLang="ja-JP" sz="2400" dirty="0"/>
          </a:p>
          <a:p>
            <a:pPr marL="0" indent="0">
              <a:buNone/>
            </a:pPr>
            <a:endParaRPr lang="en-US" altLang="ja-JP" sz="2400" dirty="0"/>
          </a:p>
          <a:p>
            <a:pPr marL="0" indent="0">
              <a:buNone/>
            </a:pPr>
            <a:endParaRPr kumimoji="1" lang="en-US" altLang="ja-JP" sz="2400" dirty="0"/>
          </a:p>
          <a:p>
            <a:r>
              <a:rPr kumimoji="1" lang="ja-JP" altLang="en-US" sz="2400" dirty="0"/>
              <a:t>遅くとも昭和</a:t>
            </a:r>
            <a:r>
              <a:rPr kumimoji="1" lang="en-US" altLang="ja-JP" sz="2400" dirty="0"/>
              <a:t>41</a:t>
            </a:r>
            <a:r>
              <a:rPr kumimoji="1" lang="ja-JP" altLang="en-US" sz="2400" dirty="0"/>
              <a:t>年頃には、自己が不妊手術を受けたことを認識したが、それが優生手術であったことは母から知らされず、また不妊手術を受けたことを第三者に口外しないように言われたこともあり、姉以外には相談できなかったため、仙台訴訟の提起を知った姉から、同訴訟提起のことを知らされるまで、国家賠償請求訴訟を提起できるなどと考える機会がなかったことが、控訴人</a:t>
            </a:r>
            <a:r>
              <a:rPr kumimoji="1" lang="en-US" altLang="ja-JP" sz="2400" dirty="0"/>
              <a:t>1</a:t>
            </a:r>
            <a:r>
              <a:rPr kumimoji="1" lang="ja-JP" altLang="en-US" sz="2400" dirty="0"/>
              <a:t>が提訴に至ることができなかった原因であると認められる。</a:t>
            </a:r>
            <a:endParaRPr kumimoji="1" lang="en-US" altLang="ja-JP" sz="2400" dirty="0"/>
          </a:p>
          <a:p>
            <a:r>
              <a:rPr kumimoji="1" lang="ja-JP" altLang="en-US" sz="2400" dirty="0"/>
              <a:t>そして、控訴人</a:t>
            </a:r>
            <a:r>
              <a:rPr kumimoji="1" lang="en-US" altLang="ja-JP" sz="2400" dirty="0"/>
              <a:t>1</a:t>
            </a:r>
            <a:r>
              <a:rPr kumimoji="1" lang="ja-JP" altLang="en-US" sz="2400" dirty="0"/>
              <a:t>の母が、控訴人</a:t>
            </a:r>
            <a:r>
              <a:rPr kumimoji="1" lang="en-US" altLang="ja-JP" sz="2400" dirty="0"/>
              <a:t>1</a:t>
            </a:r>
            <a:r>
              <a:rPr kumimoji="1" lang="ja-JP" altLang="en-US" sz="2400" dirty="0"/>
              <a:t>に対し、手術に関する詳細な説明をしなかったり、第三者への口外を禁じるような話をしたりしたのは、優生手術の対象となった障害者に対する社会的な差別や偏見に控訴人</a:t>
            </a:r>
            <a:r>
              <a:rPr kumimoji="1" lang="en-US" altLang="ja-JP" sz="2400" dirty="0"/>
              <a:t>1</a:t>
            </a:r>
            <a:r>
              <a:rPr kumimoji="1" lang="ja-JP" altLang="en-US" sz="2400" dirty="0"/>
              <a:t>が晒されることを危惧したことが理由であると推認される。</a:t>
            </a:r>
          </a:p>
          <a:p>
            <a:endParaRPr kumimoji="1" lang="ja-JP" altLang="en-US" dirty="0"/>
          </a:p>
        </p:txBody>
      </p:sp>
      <p:sp>
        <p:nvSpPr>
          <p:cNvPr id="6" name="テキスト ボックス 5">
            <a:extLst>
              <a:ext uri="{FF2B5EF4-FFF2-40B4-BE49-F238E27FC236}">
                <a16:creationId xmlns:a16="http://schemas.microsoft.com/office/drawing/2014/main" id="{9FA9EECF-85B2-F7F9-3BF3-B68FD4EC9B13}"/>
              </a:ext>
            </a:extLst>
          </p:cNvPr>
          <p:cNvSpPr txBox="1"/>
          <p:nvPr/>
        </p:nvSpPr>
        <p:spPr>
          <a:xfrm flipH="1">
            <a:off x="993983" y="1930295"/>
            <a:ext cx="1562951"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400" dirty="0"/>
              <a:t> 控訴人１</a:t>
            </a:r>
          </a:p>
        </p:txBody>
      </p:sp>
    </p:spTree>
    <p:extLst>
      <p:ext uri="{BB962C8B-B14F-4D97-AF65-F5344CB8AC3E}">
        <p14:creationId xmlns:p14="http://schemas.microsoft.com/office/powerpoint/2010/main" val="280171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6FA4711-096D-54B8-4989-9BC7605F9DC3}"/>
              </a:ext>
            </a:extLst>
          </p:cNvPr>
          <p:cNvSpPr>
            <a:spLocks noGrp="1"/>
          </p:cNvSpPr>
          <p:nvPr>
            <p:ph idx="1"/>
          </p:nvPr>
        </p:nvSpPr>
        <p:spPr>
          <a:xfrm>
            <a:off x="838200" y="2168525"/>
            <a:ext cx="10515600" cy="3910542"/>
          </a:xfrm>
        </p:spPr>
        <p:txBody>
          <a:bodyPr>
            <a:normAutofit/>
          </a:bodyPr>
          <a:lstStyle/>
          <a:p>
            <a:r>
              <a:rPr kumimoji="1" lang="ja-JP" altLang="en-US" sz="2400" dirty="0"/>
              <a:t>昭和</a:t>
            </a:r>
            <a:r>
              <a:rPr kumimoji="1" lang="en-US" altLang="ja-JP" sz="2400" dirty="0"/>
              <a:t>49</a:t>
            </a:r>
            <a:r>
              <a:rPr kumimoji="1" lang="ja-JP" altLang="en-US" sz="2400" dirty="0"/>
              <a:t>年</a:t>
            </a:r>
            <a:r>
              <a:rPr kumimoji="1" lang="en-US" altLang="ja-JP" sz="2400" dirty="0"/>
              <a:t>5</a:t>
            </a:r>
            <a:r>
              <a:rPr kumimoji="1" lang="ja-JP" altLang="en-US" sz="2400" dirty="0"/>
              <a:t>月に帝王切開手術を受けて以降に月経が止まったことなどから、不妊手術が行われたのではないかとの疑いを持っていたが、母がその疑間に明確に答えることはなかったため、優生手術による被害に関する兵庫県での訴訟のことを、その提起日である平成</a:t>
            </a:r>
            <a:r>
              <a:rPr kumimoji="1" lang="en-US" altLang="ja-JP" sz="2400" dirty="0"/>
              <a:t>30</a:t>
            </a:r>
            <a:r>
              <a:rPr kumimoji="1" lang="ja-JP" altLang="en-US" sz="2400" dirty="0"/>
              <a:t>年</a:t>
            </a:r>
            <a:r>
              <a:rPr kumimoji="1" lang="en-US" altLang="ja-JP" sz="2400" dirty="0"/>
              <a:t>9</a:t>
            </a:r>
            <a:r>
              <a:rPr kumimoji="1" lang="ja-JP" altLang="en-US" sz="2400" dirty="0"/>
              <a:t>月</a:t>
            </a:r>
            <a:r>
              <a:rPr kumimoji="1" lang="en-US" altLang="ja-JP" sz="2400" dirty="0"/>
              <a:t>28</a:t>
            </a:r>
            <a:r>
              <a:rPr kumimoji="1" lang="ja-JP" altLang="en-US" sz="2400" dirty="0"/>
              <a:t>日から間もない時期に、上記ヘルパーから教えられるまで、国家賠償請求訴訟を提起できるなどと考える機会がなかったことが、控訴人</a:t>
            </a:r>
            <a:r>
              <a:rPr kumimoji="1" lang="en-US" altLang="ja-JP" sz="2400" dirty="0"/>
              <a:t>2</a:t>
            </a:r>
            <a:r>
              <a:rPr kumimoji="1" lang="ja-JP" altLang="en-US" sz="2400" dirty="0"/>
              <a:t>及び控訴人</a:t>
            </a:r>
            <a:r>
              <a:rPr kumimoji="1" lang="en-US" altLang="ja-JP" sz="2400" dirty="0"/>
              <a:t>3</a:t>
            </a:r>
            <a:r>
              <a:rPr kumimoji="1" lang="ja-JP" altLang="en-US" sz="2400" dirty="0"/>
              <a:t>が提訴に至ることができなかった原因であると認められる。</a:t>
            </a:r>
            <a:endParaRPr kumimoji="1" lang="en-US" altLang="ja-JP" sz="2400" dirty="0"/>
          </a:p>
          <a:p>
            <a:r>
              <a:rPr kumimoji="1" lang="ja-JP" altLang="en-US" sz="2400" dirty="0"/>
              <a:t>そして、控訴人</a:t>
            </a:r>
            <a:r>
              <a:rPr kumimoji="1" lang="en-US" altLang="ja-JP" sz="2400" dirty="0"/>
              <a:t>2</a:t>
            </a:r>
            <a:r>
              <a:rPr kumimoji="1" lang="ja-JP" altLang="en-US" sz="2400" dirty="0"/>
              <a:t>の母が、控訴人</a:t>
            </a:r>
            <a:r>
              <a:rPr kumimoji="1" lang="en-US" altLang="ja-JP" sz="2400" dirty="0"/>
              <a:t>2</a:t>
            </a:r>
            <a:r>
              <a:rPr kumimoji="1" lang="ja-JP" altLang="en-US" sz="2400" dirty="0"/>
              <a:t>に対し、優生手術の実施の有無等について明確な説明を避けたのは、控訴人</a:t>
            </a:r>
            <a:r>
              <a:rPr kumimoji="1" lang="en-US" altLang="ja-JP" sz="2400" dirty="0"/>
              <a:t>1</a:t>
            </a:r>
            <a:r>
              <a:rPr kumimoji="1" lang="ja-JP" altLang="en-US" sz="2400" dirty="0"/>
              <a:t>の場合と同様、優生手術の対象となった障害者に対する社会的な差別や偏見に控訴人</a:t>
            </a:r>
            <a:r>
              <a:rPr kumimoji="1" lang="en-US" altLang="ja-JP" sz="2400" dirty="0"/>
              <a:t>2</a:t>
            </a:r>
            <a:r>
              <a:rPr kumimoji="1" lang="ja-JP" altLang="en-US" sz="2400" dirty="0"/>
              <a:t>が晒されることを危惧したことが理由であると推認される。</a:t>
            </a:r>
          </a:p>
        </p:txBody>
      </p:sp>
      <p:sp>
        <p:nvSpPr>
          <p:cNvPr id="5" name="テキスト ボックス 4">
            <a:extLst>
              <a:ext uri="{FF2B5EF4-FFF2-40B4-BE49-F238E27FC236}">
                <a16:creationId xmlns:a16="http://schemas.microsoft.com/office/drawing/2014/main" id="{3B7C5314-7FE8-8523-34DF-21BF9D863BFE}"/>
              </a:ext>
            </a:extLst>
          </p:cNvPr>
          <p:cNvSpPr txBox="1"/>
          <p:nvPr/>
        </p:nvSpPr>
        <p:spPr>
          <a:xfrm flipH="1">
            <a:off x="973667" y="1701687"/>
            <a:ext cx="1562951"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400" dirty="0"/>
              <a:t> 控訴人２</a:t>
            </a:r>
          </a:p>
        </p:txBody>
      </p:sp>
    </p:spTree>
    <p:extLst>
      <p:ext uri="{BB962C8B-B14F-4D97-AF65-F5344CB8AC3E}">
        <p14:creationId xmlns:p14="http://schemas.microsoft.com/office/powerpoint/2010/main" val="367635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51C8FDEF-34F1-8872-8599-509AFBE5F683}"/>
              </a:ext>
            </a:extLst>
          </p:cNvPr>
          <p:cNvSpPr/>
          <p:nvPr/>
        </p:nvSpPr>
        <p:spPr>
          <a:xfrm>
            <a:off x="838200" y="1727200"/>
            <a:ext cx="1346200" cy="321733"/>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8E2C4D56-F94B-FACF-C7F3-1343E16A77F5}"/>
              </a:ext>
            </a:extLst>
          </p:cNvPr>
          <p:cNvSpPr>
            <a:spLocks noGrp="1"/>
          </p:cNvSpPr>
          <p:nvPr>
            <p:ph type="title"/>
          </p:nvPr>
        </p:nvSpPr>
        <p:spPr>
          <a:xfrm>
            <a:off x="838200" y="365125"/>
            <a:ext cx="10515600" cy="793719"/>
          </a:xfrm>
        </p:spPr>
        <p:txBody>
          <a:bodyPr>
            <a:normAutofit fontScale="90000"/>
          </a:bodyPr>
          <a:lstStyle/>
          <a:p>
            <a:r>
              <a:rPr lang="ja-JP" altLang="en-US" sz="2800" dirty="0"/>
              <a:t>「</a:t>
            </a:r>
            <a:r>
              <a:rPr kumimoji="1" lang="ja-JP" altLang="en-US" sz="2800" dirty="0"/>
              <a:t>不良」との非人道的かつ差別的な烙印を押されたともいうべき状態</a:t>
            </a:r>
          </a:p>
        </p:txBody>
      </p:sp>
      <p:sp>
        <p:nvSpPr>
          <p:cNvPr id="3" name="コンテンツ プレースホルダー 2">
            <a:extLst>
              <a:ext uri="{FF2B5EF4-FFF2-40B4-BE49-F238E27FC236}">
                <a16:creationId xmlns:a16="http://schemas.microsoft.com/office/drawing/2014/main" id="{97B14B12-6DCC-4487-6718-4F4B174A56B7}"/>
              </a:ext>
            </a:extLst>
          </p:cNvPr>
          <p:cNvSpPr>
            <a:spLocks noGrp="1"/>
          </p:cNvSpPr>
          <p:nvPr>
            <p:ph idx="1"/>
          </p:nvPr>
        </p:nvSpPr>
        <p:spPr>
          <a:xfrm>
            <a:off x="838200" y="1727200"/>
            <a:ext cx="10515600" cy="4432830"/>
          </a:xfrm>
        </p:spPr>
        <p:txBody>
          <a:bodyPr>
            <a:normAutofit/>
          </a:bodyPr>
          <a:lstStyle/>
          <a:p>
            <a:pPr marL="0" indent="0">
              <a:buNone/>
            </a:pPr>
            <a:r>
              <a:rPr kumimoji="1" lang="ja-JP" altLang="en-US" sz="2400" dirty="0"/>
              <a:t>控訴人１</a:t>
            </a:r>
            <a:endParaRPr kumimoji="1" lang="en-US" altLang="ja-JP" sz="2400" dirty="0"/>
          </a:p>
          <a:p>
            <a:pPr marL="0" indent="0">
              <a:buNone/>
            </a:pPr>
            <a:r>
              <a:rPr lang="ja-JP" altLang="en-US" dirty="0"/>
              <a:t>　</a:t>
            </a:r>
            <a:r>
              <a:rPr lang="ja-JP" altLang="en-US" sz="2400" dirty="0"/>
              <a:t>母親は、絶対手術を受けたことを口外してはいけないと強く申しつけた。自分の娘が不妊手術の被害者であることが知られることを恐れたから。そのため、控訴人１は姉以外誰にも言わなかった。夫にさえも。夫や夫の親族からは子どもができないことを責められた。いつ、手術のことを知られるかとビクビクし、精神的に不安定になり長く入院した時期もあった。それでも不妊手術のことは隠し通した。</a:t>
            </a:r>
            <a:endParaRPr lang="en-US" altLang="ja-JP" sz="2400" dirty="0"/>
          </a:p>
          <a:p>
            <a:pPr marL="0" indent="0">
              <a:buNone/>
            </a:pPr>
            <a:endParaRPr lang="en-US" altLang="ja-JP" sz="2400" dirty="0"/>
          </a:p>
          <a:p>
            <a:pPr marL="0" indent="0">
              <a:buNone/>
            </a:pPr>
            <a:endParaRPr lang="en-US" altLang="ja-JP" sz="2400" dirty="0"/>
          </a:p>
          <a:p>
            <a:pPr marL="0" indent="0">
              <a:buNone/>
            </a:pPr>
            <a:r>
              <a:rPr lang="ja-JP" altLang="ja-JP" sz="2400" dirty="0"/>
              <a:t>控訴人１の身体に今なお残る傷は、まさに国が押した烙印（スティグマ）にほかな</a:t>
            </a:r>
            <a:r>
              <a:rPr lang="ja-JP" altLang="en-US" sz="2400" dirty="0"/>
              <a:t>らない</a:t>
            </a:r>
            <a:endParaRPr kumimoji="1" lang="en-US" altLang="ja-JP" sz="2400" dirty="0"/>
          </a:p>
          <a:p>
            <a:pPr marL="0" indent="0">
              <a:buNone/>
            </a:pPr>
            <a:endParaRPr kumimoji="1" lang="ja-JP" altLang="en-US" dirty="0"/>
          </a:p>
        </p:txBody>
      </p:sp>
      <p:sp>
        <p:nvSpPr>
          <p:cNvPr id="4" name="矢印: 右 3">
            <a:extLst>
              <a:ext uri="{FF2B5EF4-FFF2-40B4-BE49-F238E27FC236}">
                <a16:creationId xmlns:a16="http://schemas.microsoft.com/office/drawing/2014/main" id="{08B3AD31-BB65-7445-D6D2-0982E1A969B8}"/>
              </a:ext>
            </a:extLst>
          </p:cNvPr>
          <p:cNvSpPr/>
          <p:nvPr/>
        </p:nvSpPr>
        <p:spPr>
          <a:xfrm rot="16200000">
            <a:off x="4406901" y="4373034"/>
            <a:ext cx="494284" cy="614849"/>
          </a:xfrm>
          <a:prstGeom prst="rightArrow">
            <a:avLst>
              <a:gd name="adj1" fmla="val 50000"/>
              <a:gd name="adj2" fmla="val 4650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50331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1A919A3-A2B0-BA23-8AF6-FF2E8E8C4414}"/>
              </a:ext>
            </a:extLst>
          </p:cNvPr>
          <p:cNvSpPr>
            <a:spLocks noGrp="1"/>
          </p:cNvSpPr>
          <p:nvPr>
            <p:ph idx="1"/>
          </p:nvPr>
        </p:nvSpPr>
        <p:spPr>
          <a:xfrm>
            <a:off x="838200" y="1557074"/>
            <a:ext cx="10515600" cy="4935801"/>
          </a:xfrm>
        </p:spPr>
        <p:txBody>
          <a:bodyPr>
            <a:normAutofit/>
          </a:bodyPr>
          <a:lstStyle/>
          <a:p>
            <a:r>
              <a:rPr kumimoji="1" lang="ja-JP" altLang="en-US" sz="2400" dirty="0"/>
              <a:t>妹の妊娠がわかったとき、母は喜んでました。</a:t>
            </a:r>
          </a:p>
          <a:p>
            <a:r>
              <a:rPr kumimoji="1" lang="ja-JP" altLang="en-US" sz="2400" dirty="0"/>
              <a:t>妹の妊娠を喜んでいた母が、不妊手術（に同意）をしたのは、母も悩んだと思います。とても、そのことでは苦しんだと思います。</a:t>
            </a:r>
            <a:endParaRPr kumimoji="1" lang="en-US" altLang="ja-JP" sz="2400" dirty="0"/>
          </a:p>
          <a:p>
            <a:r>
              <a:rPr kumimoji="1" lang="ja-JP" altLang="en-US" sz="2400" dirty="0"/>
              <a:t>妹の妊娠の前にもいろいろと世間っていうんですか、から、絶対子どもは産ましたらいかんとか、早く手術をしなさいとか、近所の地位のあるお方からも、顔を見る度に責められてたそうです。ほんでまあ、妹も、母や２人３人はようそだてんやろうなっていいうこともあったと思いますし、そういうこと（不妊手術）に踏み切ったんじゃないかと思います。</a:t>
            </a:r>
            <a:endParaRPr kumimoji="1" lang="en-US" altLang="ja-JP" sz="2400" dirty="0"/>
          </a:p>
          <a:p>
            <a:pPr marL="0" indent="0">
              <a:buNone/>
            </a:pPr>
            <a:r>
              <a:rPr lang="ja-JP" altLang="en-US" sz="2400" dirty="0"/>
              <a:t>　　　　　　　　　　　　　　　（控訴人２の姉の公判廷における証言）</a:t>
            </a:r>
            <a:endParaRPr lang="en-US" altLang="ja-JP" sz="2400" dirty="0"/>
          </a:p>
          <a:p>
            <a:pPr marL="0" indent="0">
              <a:buNone/>
            </a:pPr>
            <a:endParaRPr lang="en-US" altLang="ja-JP" sz="2400" dirty="0"/>
          </a:p>
          <a:p>
            <a:pPr marL="0" indent="0">
              <a:buNone/>
            </a:pPr>
            <a:r>
              <a:rPr kumimoji="1" lang="ja-JP" altLang="en-US" sz="2400" dirty="0"/>
              <a:t>　控訴人２の母は、控訴人がどんなに尋ねても、生涯、不妊手術について、したともしていないとも答えなかった。</a:t>
            </a:r>
          </a:p>
          <a:p>
            <a:endParaRPr kumimoji="1" lang="ja-JP" altLang="en-US" dirty="0"/>
          </a:p>
        </p:txBody>
      </p:sp>
      <p:sp>
        <p:nvSpPr>
          <p:cNvPr id="4" name="テキスト ボックス 3">
            <a:extLst>
              <a:ext uri="{FF2B5EF4-FFF2-40B4-BE49-F238E27FC236}">
                <a16:creationId xmlns:a16="http://schemas.microsoft.com/office/drawing/2014/main" id="{BA883AEC-1D80-31F2-905A-E12159D11907}"/>
              </a:ext>
            </a:extLst>
          </p:cNvPr>
          <p:cNvSpPr txBox="1"/>
          <p:nvPr/>
        </p:nvSpPr>
        <p:spPr>
          <a:xfrm flipH="1">
            <a:off x="838200" y="1095409"/>
            <a:ext cx="1495219"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400" dirty="0"/>
              <a:t> 控訴人２</a:t>
            </a:r>
          </a:p>
        </p:txBody>
      </p:sp>
      <p:sp>
        <p:nvSpPr>
          <p:cNvPr id="5" name="矢印: 右 4">
            <a:extLst>
              <a:ext uri="{FF2B5EF4-FFF2-40B4-BE49-F238E27FC236}">
                <a16:creationId xmlns:a16="http://schemas.microsoft.com/office/drawing/2014/main" id="{F05C6D75-C314-8718-C5EE-035DFA7C60E8}"/>
              </a:ext>
            </a:extLst>
          </p:cNvPr>
          <p:cNvSpPr/>
          <p:nvPr/>
        </p:nvSpPr>
        <p:spPr>
          <a:xfrm rot="16200000">
            <a:off x="4643968" y="4720142"/>
            <a:ext cx="494284" cy="614849"/>
          </a:xfrm>
          <a:prstGeom prst="rightArrow">
            <a:avLst>
              <a:gd name="adj1" fmla="val 50000"/>
              <a:gd name="adj2" fmla="val 4650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97483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E0C6428-744A-31DD-CC62-D8A4ED49F8A5}"/>
              </a:ext>
            </a:extLst>
          </p:cNvPr>
          <p:cNvSpPr>
            <a:spLocks noGrp="1"/>
          </p:cNvSpPr>
          <p:nvPr>
            <p:ph idx="1"/>
          </p:nvPr>
        </p:nvSpPr>
        <p:spPr>
          <a:xfrm>
            <a:off x="838200" y="553222"/>
            <a:ext cx="10515600" cy="5208242"/>
          </a:xfrm>
        </p:spPr>
        <p:txBody>
          <a:bodyPr>
            <a:normAutofit fontScale="92500" lnSpcReduction="10000"/>
          </a:bodyPr>
          <a:lstStyle/>
          <a:p>
            <a:pPr marL="0" indent="0">
              <a:buNone/>
            </a:pPr>
            <a:r>
              <a:rPr kumimoji="1" lang="ja-JP" altLang="en-US" dirty="0"/>
              <a:t>控訴人らが長期にわたり本件訴訟を提起できなかった理由</a:t>
            </a:r>
            <a:endParaRPr kumimoji="1" lang="en-US" altLang="ja-JP" dirty="0"/>
          </a:p>
          <a:p>
            <a:r>
              <a:rPr kumimoji="1" lang="ja-JP" altLang="en-US" sz="2600" dirty="0"/>
              <a:t>自己の受けた不妊手術が旧優生保護法に基づくものであることを知らされず、平成</a:t>
            </a:r>
            <a:r>
              <a:rPr kumimoji="1" lang="en-US" altLang="ja-JP" sz="2600" dirty="0"/>
              <a:t>30</a:t>
            </a:r>
            <a:r>
              <a:rPr kumimoji="1" lang="ja-JP" altLang="en-US" sz="2600" dirty="0"/>
              <a:t>年まで、国家賠償を求める手段があることを認識していなかったため</a:t>
            </a:r>
            <a:endParaRPr kumimoji="1" lang="en-US" altLang="ja-JP" sz="2600" dirty="0"/>
          </a:p>
          <a:p>
            <a:r>
              <a:rPr kumimoji="1" lang="ja-JP" altLang="en-US" sz="2600" dirty="0"/>
              <a:t>更にいえば、優生手術の対象となった障害者に対する社会的な差別・偏見やこれを危惧する家族の意識・心理の下、控訴人らが、訴訟提起の前提となる情報や相談機会へのアクセスが著しく困難な環境にあったことによる</a:t>
            </a:r>
          </a:p>
          <a:p>
            <a:r>
              <a:rPr kumimoji="1" lang="ja-JP" altLang="en-US" sz="2600" dirty="0"/>
              <a:t>そして、そのような社会的な差別・偏見やこれを危惧する家族の意識・心理は、旧優生保護法が「優生上の見地から不良な子孫の出生を防止する」ことを目的とし、本件各規定において、特定の障害ないし疾患を有する者を一方的に「不良」と扱って、本人の同意なしの優生手術を法的に認めていたという本件の違法な立法行為と軌を</a:t>
            </a:r>
            <a:r>
              <a:rPr kumimoji="1" lang="en-US" altLang="ja-JP" sz="2600" dirty="0"/>
              <a:t>―</a:t>
            </a:r>
            <a:r>
              <a:rPr kumimoji="1" lang="ja-JP" altLang="en-US" sz="2600" dirty="0"/>
              <a:t>にするものであり、密接な関係にある</a:t>
            </a:r>
            <a:endParaRPr kumimoji="1" lang="en-US" altLang="ja-JP" sz="2600" dirty="0"/>
          </a:p>
          <a:p>
            <a:pPr marL="0" indent="0">
              <a:buNone/>
            </a:pPr>
            <a:r>
              <a:rPr kumimoji="1" lang="ja-JP" altLang="en-US" sz="2600" dirty="0"/>
              <a:t>　</a:t>
            </a:r>
            <a:endParaRPr kumimoji="1" lang="en-US" altLang="ja-JP" sz="2600" dirty="0"/>
          </a:p>
          <a:p>
            <a:pPr marL="0" indent="0">
              <a:buNone/>
            </a:pPr>
            <a:endParaRPr kumimoji="1" lang="ja-JP" altLang="en-US" sz="2600" dirty="0"/>
          </a:p>
        </p:txBody>
      </p:sp>
      <p:sp>
        <p:nvSpPr>
          <p:cNvPr id="4" name="テキスト ボックス 3">
            <a:extLst>
              <a:ext uri="{FF2B5EF4-FFF2-40B4-BE49-F238E27FC236}">
                <a16:creationId xmlns:a16="http://schemas.microsoft.com/office/drawing/2014/main" id="{390D86B3-76B5-450B-CDD4-5D9DF2CADADD}"/>
              </a:ext>
            </a:extLst>
          </p:cNvPr>
          <p:cNvSpPr txBox="1"/>
          <p:nvPr/>
        </p:nvSpPr>
        <p:spPr>
          <a:xfrm>
            <a:off x="999068" y="5379517"/>
            <a:ext cx="10354732" cy="1200329"/>
          </a:xfrm>
          <a:prstGeom prst="rect">
            <a:avLst/>
          </a:prstGeom>
          <a:noFill/>
        </p:spPr>
        <p:txBody>
          <a:bodyPr wrap="square" rtlCol="0">
            <a:spAutoFit/>
          </a:bodyPr>
          <a:lstStyle/>
          <a:p>
            <a:r>
              <a:rPr lang="ja-JP" altLang="en-US" sz="2400" dirty="0"/>
              <a:t>旧優生保護法の存在とこれに基づく国の施策が、同法の優生手術の対象となった障害ないし疾患につき、かねてからあつた差別・偏見を正当化・固定化した上、これを相当に助長してきた</a:t>
            </a:r>
            <a:endParaRPr kumimoji="1" lang="ja-JP" altLang="en-US" sz="2400" dirty="0"/>
          </a:p>
        </p:txBody>
      </p:sp>
      <p:sp>
        <p:nvSpPr>
          <p:cNvPr id="5" name="矢印: 右 4">
            <a:extLst>
              <a:ext uri="{FF2B5EF4-FFF2-40B4-BE49-F238E27FC236}">
                <a16:creationId xmlns:a16="http://schemas.microsoft.com/office/drawing/2014/main" id="{61846549-80AF-40CE-E408-4A8FAB7089D2}"/>
              </a:ext>
            </a:extLst>
          </p:cNvPr>
          <p:cNvSpPr/>
          <p:nvPr/>
        </p:nvSpPr>
        <p:spPr>
          <a:xfrm rot="16200000">
            <a:off x="4899878" y="4865379"/>
            <a:ext cx="434667"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93007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E8E45D-437E-FE21-DF0A-DE68781C9484}"/>
              </a:ext>
            </a:extLst>
          </p:cNvPr>
          <p:cNvSpPr>
            <a:spLocks noGrp="1"/>
          </p:cNvSpPr>
          <p:nvPr>
            <p:ph type="title"/>
          </p:nvPr>
        </p:nvSpPr>
        <p:spPr>
          <a:xfrm>
            <a:off x="838200" y="500062"/>
            <a:ext cx="10515600" cy="1325563"/>
          </a:xfrm>
        </p:spPr>
        <p:txBody>
          <a:bodyPr>
            <a:normAutofit fontScale="90000"/>
          </a:bodyPr>
          <a:lstStyle/>
          <a:p>
            <a:r>
              <a:rPr kumimoji="1" lang="ja-JP" altLang="en-US" sz="3100" dirty="0"/>
              <a:t>非人道的かつ差別的な内容の法律の立法及びこれに基づく施策が、その規定の法的効果をも超えた社会的・心理的影響を与えた証拠</a:t>
            </a:r>
          </a:p>
        </p:txBody>
      </p:sp>
      <p:sp>
        <p:nvSpPr>
          <p:cNvPr id="3" name="コンテンツ プレースホルダー 2">
            <a:extLst>
              <a:ext uri="{FF2B5EF4-FFF2-40B4-BE49-F238E27FC236}">
                <a16:creationId xmlns:a16="http://schemas.microsoft.com/office/drawing/2014/main" id="{F2A5DDC4-C1A9-639C-EE8C-887BA3A10D8C}"/>
              </a:ext>
            </a:extLst>
          </p:cNvPr>
          <p:cNvSpPr>
            <a:spLocks noGrp="1"/>
          </p:cNvSpPr>
          <p:nvPr>
            <p:ph idx="1"/>
          </p:nvPr>
        </p:nvSpPr>
        <p:spPr>
          <a:xfrm>
            <a:off x="838200" y="2223978"/>
            <a:ext cx="10515600" cy="4351338"/>
          </a:xfrm>
        </p:spPr>
        <p:txBody>
          <a:bodyPr>
            <a:normAutofit/>
          </a:bodyPr>
          <a:lstStyle/>
          <a:p>
            <a:pPr marL="0" indent="0">
              <a:buNone/>
            </a:pPr>
            <a:r>
              <a:rPr kumimoji="1" lang="ja-JP" altLang="en-US" sz="2400" dirty="0"/>
              <a:t>１，教科書</a:t>
            </a:r>
            <a:endParaRPr kumimoji="1" lang="en-US" altLang="ja-JP" sz="2400" dirty="0"/>
          </a:p>
          <a:p>
            <a:pPr marL="0" indent="0">
              <a:buNone/>
            </a:pPr>
            <a:r>
              <a:rPr kumimoji="1" lang="ja-JP" altLang="en-US" sz="2400" dirty="0"/>
              <a:t>①</a:t>
            </a:r>
            <a:r>
              <a:rPr lang="ja-JP" altLang="ja-JP" sz="2400" dirty="0"/>
              <a:t>高等保健体育（三訂版）株式会社大修舘書店（</a:t>
            </a:r>
            <a:r>
              <a:rPr lang="en-US" altLang="ja-JP" sz="2400" dirty="0"/>
              <a:t>S45. 4. 1</a:t>
            </a:r>
            <a:r>
              <a:rPr lang="ja-JP" altLang="ja-JP" sz="2400" dirty="0"/>
              <a:t>）</a:t>
            </a:r>
            <a:endParaRPr lang="en-US" altLang="ja-JP" sz="2400" dirty="0"/>
          </a:p>
          <a:p>
            <a:pPr marL="0" indent="0">
              <a:buNone/>
            </a:pPr>
            <a:r>
              <a:rPr kumimoji="1" lang="ja-JP" altLang="en-US" sz="2400" dirty="0"/>
              <a:t>「劣悪な遺伝素質をもっている人びとに対しては、できるかぎり</a:t>
            </a:r>
            <a:endParaRPr kumimoji="1" lang="en-US" altLang="ja-JP" sz="2400" dirty="0"/>
          </a:p>
          <a:p>
            <a:pPr marL="0" indent="0">
              <a:buNone/>
            </a:pPr>
            <a:r>
              <a:rPr kumimoji="1" lang="ja-JP" altLang="en-US" sz="2400" dirty="0"/>
              <a:t>受胎調節をすすめ、必要な場合は、優生保護法により、受胎・出</a:t>
            </a:r>
            <a:endParaRPr kumimoji="1" lang="en-US" altLang="ja-JP" sz="2400" dirty="0"/>
          </a:p>
          <a:p>
            <a:pPr marL="0" indent="0">
              <a:buNone/>
            </a:pPr>
            <a:r>
              <a:rPr kumimoji="1" lang="ja-JP" altLang="en-US" sz="2400" dirty="0"/>
              <a:t>産を制限することができる。また、国民優生思想の普及により、</a:t>
            </a:r>
            <a:endParaRPr kumimoji="1" lang="en-US" altLang="ja-JP" sz="2400" dirty="0"/>
          </a:p>
          <a:p>
            <a:pPr marL="0" indent="0">
              <a:buNone/>
            </a:pPr>
            <a:r>
              <a:rPr kumimoji="1" lang="ja-JP" altLang="en-US" sz="2400" dirty="0"/>
              <a:t>人びとがすすんで国民優生政策に協力し、劣悪な遺伝病を防ぐこ</a:t>
            </a:r>
            <a:endParaRPr kumimoji="1" lang="en-US" altLang="ja-JP" sz="2400" dirty="0"/>
          </a:p>
          <a:p>
            <a:pPr marL="0" indent="0">
              <a:buNone/>
            </a:pPr>
            <a:r>
              <a:rPr kumimoji="1" lang="ja-JP" altLang="en-US" sz="2400" dirty="0"/>
              <a:t>とがのぞましい」</a:t>
            </a:r>
          </a:p>
          <a:p>
            <a:pPr marL="0" indent="0">
              <a:buNone/>
            </a:pPr>
            <a:endParaRPr kumimoji="1" lang="ja-JP" altLang="en-US" dirty="0"/>
          </a:p>
        </p:txBody>
      </p:sp>
    </p:spTree>
    <p:extLst>
      <p:ext uri="{BB962C8B-B14F-4D97-AF65-F5344CB8AC3E}">
        <p14:creationId xmlns:p14="http://schemas.microsoft.com/office/powerpoint/2010/main" val="4152696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EEA6DAF-EA52-BE24-D567-9EC9F845D9BE}"/>
              </a:ext>
            </a:extLst>
          </p:cNvPr>
          <p:cNvSpPr>
            <a:spLocks noGrp="1"/>
          </p:cNvSpPr>
          <p:nvPr>
            <p:ph idx="1"/>
          </p:nvPr>
        </p:nvSpPr>
        <p:spPr>
          <a:xfrm>
            <a:off x="838200" y="1439501"/>
            <a:ext cx="10515600" cy="4737462"/>
          </a:xfrm>
        </p:spPr>
        <p:txBody>
          <a:bodyPr>
            <a:normAutofit/>
          </a:bodyPr>
          <a:lstStyle/>
          <a:p>
            <a:pPr marL="0" indent="0">
              <a:buNone/>
            </a:pPr>
            <a:r>
              <a:rPr kumimoji="1" lang="ja-JP" altLang="en-US" sz="2400" dirty="0"/>
              <a:t>②</a:t>
            </a:r>
            <a:r>
              <a:rPr lang="ja-JP" altLang="ja-JP" sz="2400" dirty="0"/>
              <a:t>新編高等学校保健体育株式会社好学社（</a:t>
            </a:r>
            <a:r>
              <a:rPr lang="en-US" altLang="ja-JP" sz="2400" dirty="0"/>
              <a:t>S47. 1.15</a:t>
            </a:r>
            <a:r>
              <a:rPr lang="ja-JP" altLang="ja-JP" sz="2400" dirty="0"/>
              <a:t>）</a:t>
            </a:r>
            <a:endParaRPr lang="en-US" altLang="ja-JP" sz="2400" dirty="0"/>
          </a:p>
          <a:p>
            <a:pPr marL="0" indent="0">
              <a:buNone/>
            </a:pPr>
            <a:r>
              <a:rPr lang="ja-JP" altLang="en-US" sz="2400" dirty="0"/>
              <a:t>「劣悪な遺伝を除去し、健全な社会を築くために優生保護法があり」</a:t>
            </a:r>
            <a:endParaRPr lang="en-US" altLang="ja-JP" sz="2400" dirty="0"/>
          </a:p>
          <a:p>
            <a:pPr marL="0" indent="0">
              <a:buNone/>
            </a:pPr>
            <a:r>
              <a:rPr lang="ja-JP" altLang="en-US" sz="2400" dirty="0"/>
              <a:t>③</a:t>
            </a:r>
            <a:r>
              <a:rPr lang="ja-JP" altLang="ja-JP" sz="2400" dirty="0"/>
              <a:t> 改訂版標準高等保健体育株式会社講談社（</a:t>
            </a:r>
            <a:r>
              <a:rPr lang="en-US" altLang="ja-JP" sz="2400" dirty="0"/>
              <a:t>S47.1.30</a:t>
            </a:r>
            <a:r>
              <a:rPr lang="ja-JP" altLang="ja-JP" sz="2400" dirty="0"/>
              <a:t>）</a:t>
            </a:r>
            <a:endParaRPr lang="en-US" altLang="ja-JP" sz="2400" dirty="0"/>
          </a:p>
          <a:p>
            <a:pPr marL="0" indent="0">
              <a:buNone/>
            </a:pPr>
            <a:r>
              <a:rPr lang="ja-JP" altLang="ja-JP" sz="2400" dirty="0"/>
              <a:t>「国民優生の日標は、国民の資質向上を図ることで、母体の健康</a:t>
            </a:r>
            <a:r>
              <a:rPr lang="ja-JP" altLang="en-US" sz="2400" dirty="0"/>
              <a:t>　</a:t>
            </a:r>
            <a:r>
              <a:rPr lang="ja-JP" altLang="ja-JP" sz="2400" dirty="0"/>
              <a:t>および経済的保護と、不良な子孫の出生を予防するという二つの</a:t>
            </a:r>
            <a:r>
              <a:rPr lang="ja-JP" altLang="en-US" sz="2400" dirty="0"/>
              <a:t>　</a:t>
            </a:r>
            <a:r>
              <a:rPr lang="ja-JP" altLang="ja-JP" sz="2400" dirty="0"/>
              <a:t>目的が含まれている。</a:t>
            </a:r>
            <a:r>
              <a:rPr lang="en-US" altLang="ja-JP" sz="2400" dirty="0"/>
              <a:t>(</a:t>
            </a:r>
            <a:r>
              <a:rPr lang="ja-JP" altLang="ja-JP" sz="2400" dirty="0"/>
              <a:t>中略</a:t>
            </a:r>
            <a:r>
              <a:rPr lang="en-US" altLang="ja-JP" sz="2400" dirty="0"/>
              <a:t>)</a:t>
            </a:r>
            <a:r>
              <a:rPr lang="ja-JP" altLang="ja-JP" sz="2400" dirty="0"/>
              <a:t>第</a:t>
            </a:r>
            <a:r>
              <a:rPr lang="en-US" altLang="ja-JP" sz="2400" dirty="0"/>
              <a:t>2</a:t>
            </a:r>
            <a:r>
              <a:rPr lang="ja-JP" altLang="ja-JP" sz="2400" dirty="0"/>
              <a:t>の目的は、国民優生本来のもの</a:t>
            </a:r>
            <a:r>
              <a:rPr lang="ja-JP" altLang="en-US" sz="2400" dirty="0"/>
              <a:t>　</a:t>
            </a:r>
            <a:r>
              <a:rPr lang="ja-JP" altLang="ja-JP" sz="2400" dirty="0"/>
              <a:t>で、</a:t>
            </a:r>
            <a:r>
              <a:rPr lang="en-US" altLang="ja-JP" sz="2400" dirty="0"/>
              <a:t>(</a:t>
            </a:r>
            <a:r>
              <a:rPr lang="ja-JP" altLang="ja-JP" sz="2400" dirty="0"/>
              <a:t>中略</a:t>
            </a:r>
            <a:r>
              <a:rPr lang="en-US" altLang="ja-JP" sz="2400" dirty="0"/>
              <a:t>)</a:t>
            </a:r>
            <a:r>
              <a:rPr lang="ja-JP" altLang="ja-JP" sz="2400" dirty="0"/>
              <a:t>悪質な遺伝性疾病が子孫にあらわれるのを予防するために、優生保護法により、優生手術や人工妊娠中絶を行ないうることとなった」</a:t>
            </a:r>
          </a:p>
          <a:p>
            <a:pPr marL="0" indent="0">
              <a:buNone/>
            </a:pPr>
            <a:r>
              <a:rPr lang="ja-JP" altLang="ja-JP" sz="2400" dirty="0"/>
              <a:t>など優生政策や優生手術を肯定的に記述した高等学校用教科</a:t>
            </a:r>
            <a:endParaRPr lang="en-US" altLang="ja-JP" sz="2400" dirty="0"/>
          </a:p>
          <a:p>
            <a:pPr marL="0" indent="0">
              <a:buNone/>
            </a:pPr>
            <a:r>
              <a:rPr lang="ja-JP" altLang="ja-JP" sz="2400" dirty="0"/>
              <a:t>書</a:t>
            </a:r>
            <a:r>
              <a:rPr lang="en-US" altLang="ja-JP" sz="2400" dirty="0"/>
              <a:t>(</a:t>
            </a:r>
            <a:r>
              <a:rPr lang="ja-JP" altLang="ja-JP" sz="2400" dirty="0"/>
              <a:t>昭和</a:t>
            </a:r>
            <a:r>
              <a:rPr lang="en-US" altLang="ja-JP" sz="2400" dirty="0"/>
              <a:t>45</a:t>
            </a:r>
            <a:r>
              <a:rPr lang="ja-JP" altLang="ja-JP" sz="2400" dirty="0"/>
              <a:t>年頃</a:t>
            </a:r>
            <a:r>
              <a:rPr lang="en-US" altLang="ja-JP" sz="2400" dirty="0"/>
              <a:t>)</a:t>
            </a:r>
            <a:r>
              <a:rPr lang="ja-JP" altLang="ja-JP" sz="2400" dirty="0"/>
              <a:t>をはじめとする各種資料などが歴史の記録・記憶</a:t>
            </a:r>
            <a:endParaRPr lang="en-US" altLang="ja-JP" sz="2400" dirty="0"/>
          </a:p>
          <a:p>
            <a:pPr marL="0" indent="0">
              <a:buNone/>
            </a:pPr>
            <a:r>
              <a:rPr lang="ja-JP" altLang="ja-JP" sz="2400" dirty="0"/>
              <a:t>として残されている</a:t>
            </a:r>
            <a:endParaRPr kumimoji="1" lang="ja-JP" altLang="en-US" sz="2400" dirty="0"/>
          </a:p>
        </p:txBody>
      </p:sp>
    </p:spTree>
    <p:extLst>
      <p:ext uri="{BB962C8B-B14F-4D97-AF65-F5344CB8AC3E}">
        <p14:creationId xmlns:p14="http://schemas.microsoft.com/office/powerpoint/2010/main" val="8885177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3213</Words>
  <Application>Microsoft Office PowerPoint</Application>
  <PresentationFormat>ワイド画面</PresentationFormat>
  <Paragraphs>183</Paragraphs>
  <Slides>20</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游ゴシック</vt:lpstr>
      <vt:lpstr>游ゴシック Light</vt:lpstr>
      <vt:lpstr>Arial</vt:lpstr>
      <vt:lpstr>Office テーマ</vt:lpstr>
      <vt:lpstr>第10回記念研究大会シンポジウム 　　　　優生思想と障害法の課題・再訪   </vt:lpstr>
      <vt:lpstr>令和４年２月２２日大阪高裁判決（大阪第１次・第２次訴訟） </vt:lpstr>
      <vt:lpstr>控訴人らが長期にわたり本件訴訟を提起できなかった理由 </vt:lpstr>
      <vt:lpstr>PowerPoint プレゼンテーション</vt:lpstr>
      <vt:lpstr>「不良」との非人道的かつ差別的な烙印を押されたともいうべき状態</vt:lpstr>
      <vt:lpstr>PowerPoint プレゼンテーション</vt:lpstr>
      <vt:lpstr>PowerPoint プレゼンテーション</vt:lpstr>
      <vt:lpstr>非人道的かつ差別的な内容の法律の立法及びこれに基づく施策が、その規定の法的効果をも超えた社会的・心理的影響を与えた証拠</vt:lpstr>
      <vt:lpstr>PowerPoint プレゼンテーション</vt:lpstr>
      <vt:lpstr>除斥期間適用の制限</vt:lpstr>
      <vt:lpstr>令和６年７月３日最高裁大法廷判決</vt:lpstr>
      <vt:lpstr>最高裁判決の素晴らしいところ</vt:lpstr>
      <vt:lpstr>基本合意⇒訴訟終結へ</vt:lpstr>
      <vt:lpstr>基本合意の内容</vt:lpstr>
      <vt:lpstr>基本合意</vt:lpstr>
      <vt:lpstr>優生保護法問題への全面的解決へ</vt:lpstr>
      <vt:lpstr>障害者に対する偏見や差別のない共生社会の実現へ</vt:lpstr>
      <vt:lpstr>要　　請　　書 － 優生保護法問題の全面解決をめざして －　　　　2025.9.30 　　　　　　　　　　　　　　　　　原告団・弁護団・優生連</vt:lpstr>
      <vt:lpstr>PowerPoint プレゼンテーション</vt:lpstr>
      <vt:lpstr>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圭乃 辻川</dc:creator>
  <cp:lastModifiedBy>圭乃 辻川</cp:lastModifiedBy>
  <cp:revision>1</cp:revision>
  <dcterms:created xsi:type="dcterms:W3CDTF">2025-10-13T05:21:50Z</dcterms:created>
  <dcterms:modified xsi:type="dcterms:W3CDTF">2025-10-13T07:57:50Z</dcterms:modified>
</cp:coreProperties>
</file>