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54" r:id="rId3"/>
    <p:sldId id="278" r:id="rId4"/>
    <p:sldId id="353" r:id="rId5"/>
    <p:sldId id="355" r:id="rId6"/>
    <p:sldId id="362" r:id="rId7"/>
    <p:sldId id="356" r:id="rId8"/>
    <p:sldId id="364" r:id="rId9"/>
    <p:sldId id="257" r:id="rId10"/>
    <p:sldId id="358" r:id="rId11"/>
    <p:sldId id="269" r:id="rId12"/>
    <p:sldId id="359" r:id="rId13"/>
    <p:sldId id="360" r:id="rId14"/>
    <p:sldId id="361" r:id="rId15"/>
    <p:sldId id="270" r:id="rId16"/>
    <p:sldId id="272" r:id="rId17"/>
    <p:sldId id="273" r:id="rId18"/>
    <p:sldId id="274" r:id="rId19"/>
    <p:sldId id="365"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_164_3F67DCEC.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_164_3F67DCEC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862" b="0" i="0" u="none" strike="noStrike" kern="1200" spc="0" baseline="0">
                <a:solidFill>
                  <a:schemeClr val="tx1">
                    <a:lumMod val="65000"/>
                    <a:lumOff val="35000"/>
                  </a:schemeClr>
                </a:solidFill>
                <a:latin typeface="+mn-lt"/>
                <a:ea typeface="+mn-ea"/>
                <a:cs typeface="+mn-cs"/>
              </a:defRPr>
            </a:pPr>
            <a:r>
              <a:rPr lang="ja-JP" altLang="en-US" sz="2000" b="1"/>
              <a:t>ひとり親で障害基礎年金を受給</a:t>
            </a:r>
          </a:p>
        </c:rich>
      </c:tx>
      <c:layout>
        <c:manualLayout>
          <c:xMode val="edge"/>
          <c:yMode val="edge"/>
          <c:x val="0.10470931758530183"/>
          <c:y val="2.2195806538607664E-2"/>
        </c:manualLayout>
      </c:layout>
      <c:overlay val="0"/>
      <c:spPr>
        <a:noFill/>
        <a:ln>
          <a:solidFill>
            <a:schemeClr val="tx1"/>
          </a:solidFill>
        </a:ln>
        <a:effectLst/>
      </c:spPr>
    </c:title>
    <c:autoTitleDeleted val="0"/>
    <c:plotArea>
      <c:layout>
        <c:manualLayout>
          <c:layoutTarget val="inner"/>
          <c:xMode val="edge"/>
          <c:yMode val="edge"/>
          <c:x val="3.2664643525697409E-2"/>
          <c:y val="0.1125814913925484"/>
          <c:w val="0.94368875724070078"/>
          <c:h val="0.69012465279556301"/>
        </c:manualLayout>
      </c:layout>
      <c:barChart>
        <c:barDir val="col"/>
        <c:grouping val="stacked"/>
        <c:varyColors val="0"/>
        <c:ser>
          <c:idx val="0"/>
          <c:order val="0"/>
          <c:tx>
            <c:strRef>
              <c:f>Sheet1!$B$1</c:f>
              <c:strCache>
                <c:ptCount val="1"/>
                <c:pt idx="0">
                  <c:v>子加算</c:v>
                </c:pt>
              </c:strCache>
            </c:strRef>
          </c:tx>
          <c:spPr>
            <a:solidFill>
              <a:srgbClr val="EC7720"/>
            </a:solidFill>
            <a:ln>
              <a:noFill/>
            </a:ln>
            <a:effectLst/>
          </c:spPr>
          <c:invertIfNegative val="0"/>
          <c:dLbls>
            <c:dLbl>
              <c:idx val="0"/>
              <c:tx>
                <c:rich>
                  <a:bodyPr rot="0" spcFirstLastPara="1" vertOverflow="ellipsis" vert="horz" wrap="square" lIns="38100" tIns="19050" rIns="38100" bIns="19050" anchor="ctr" anchorCtr="1">
                    <a:noAutofit/>
                  </a:bodyPr>
                  <a:lstStyle/>
                  <a:p>
                    <a:pPr>
                      <a:defRPr lang="ja-JP" sz="1197" b="0" i="0" u="none" strike="noStrike" kern="1200" baseline="0">
                        <a:solidFill>
                          <a:schemeClr val="tx1">
                            <a:lumMod val="75000"/>
                            <a:lumOff val="25000"/>
                          </a:schemeClr>
                        </a:solidFill>
                        <a:latin typeface="+mn-lt"/>
                        <a:ea typeface="+mn-ea"/>
                        <a:cs typeface="+mn-cs"/>
                      </a:defRPr>
                    </a:pPr>
                    <a:fld id="{9C12C2B9-9F0F-4661-87F0-C2AD6ED4B325}" type="SERIESNAME">
                      <a:rPr lang="ja-JP" altLang="en-US" sz="1600" b="1">
                        <a:latin typeface="ＭＳ Ｐゴシック" panose="020B0600070205080204" pitchFamily="50" charset="-128"/>
                        <a:ea typeface="ＭＳ Ｐゴシック" panose="020B0600070205080204" pitchFamily="50" charset="-128"/>
                      </a:rPr>
                      <a:pPr>
                        <a:defRPr lang="ja-JP" sz="1197" b="0" i="0" u="none" strike="noStrike" kern="1200" baseline="0">
                          <a:solidFill>
                            <a:schemeClr val="tx1">
                              <a:lumMod val="75000"/>
                              <a:lumOff val="25000"/>
                            </a:schemeClr>
                          </a:solidFill>
                          <a:latin typeface="+mn-lt"/>
                          <a:ea typeface="+mn-ea"/>
                          <a:cs typeface="+mn-cs"/>
                        </a:defRPr>
                      </a:pPr>
                      <a:t>[系列名]</a:t>
                    </a:fld>
                    <a:endParaRPr lang="ja-JP" altLang="en-US"/>
                  </a:p>
                </c:rich>
              </c:tx>
              <c:spPr>
                <a:noFill/>
                <a:ln>
                  <a:noFill/>
                </a:ln>
                <a:effectLst/>
              </c:sp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5-BBDC-4946-9EDD-33D81E6FD568}"/>
                </c:ext>
              </c:extLst>
            </c:dLbl>
            <c:spPr>
              <a:noFill/>
              <a:ln>
                <a:noFill/>
              </a:ln>
              <a:effectLst/>
            </c:spPr>
            <c:txPr>
              <a:bodyPr rot="0" spcFirstLastPara="1" vertOverflow="ellipsis" vert="horz" wrap="square" lIns="38100" tIns="19050" rIns="38100" bIns="19050" anchor="ctr" anchorCtr="1">
                <a:spAutoFit/>
              </a:bodyPr>
              <a:lstStyle/>
              <a:p>
                <a:pPr>
                  <a:defRPr lang="ja-JP"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val>
            <c:numRef>
              <c:f>Sheet1!$B$2:$B$3</c:f>
              <c:numCache>
                <c:formatCode>General</c:formatCode>
                <c:ptCount val="2"/>
                <c:pt idx="0">
                  <c:v>2</c:v>
                </c:pt>
              </c:numCache>
            </c:numRef>
          </c:val>
          <c:extLs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カテゴリ 1</c:v>
                      </c:pt>
                      <c:pt idx="1">
                        <c:v>カテゴリ 2</c:v>
                      </c:pt>
                    </c:strCache>
                  </c:strRef>
                </c15:cat>
              </c15:filteredCategoryTitle>
            </c:ext>
            <c:ext xmlns:c16="http://schemas.microsoft.com/office/drawing/2014/chart" uri="{C3380CC4-5D6E-409C-BE32-E72D297353CC}">
              <c16:uniqueId val="{00000000-BBDC-4946-9EDD-33D81E6FD568}"/>
            </c:ext>
          </c:extLst>
        </c:ser>
        <c:ser>
          <c:idx val="1"/>
          <c:order val="1"/>
          <c:tx>
            <c:strRef>
              <c:f>Sheet1!$C$1</c:f>
              <c:strCache>
                <c:ptCount val="1"/>
                <c:pt idx="0">
                  <c:v>障害基礎年金本体</c:v>
                </c:pt>
              </c:strCache>
            </c:strRef>
          </c:tx>
          <c:spPr>
            <a:solidFill>
              <a:schemeClr val="accent4"/>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3-BBDC-4946-9EDD-33D81E6FD568}"/>
              </c:ext>
            </c:extLst>
          </c:dPt>
          <c:dLbls>
            <c:dLbl>
              <c:idx val="0"/>
              <c:tx>
                <c:rich>
                  <a:bodyPr rot="0" spcFirstLastPara="1" vertOverflow="clip" horzOverflow="clip" vert="horz" wrap="square" lIns="38100" tIns="19050" rIns="38100" bIns="19050" anchor="ctr" anchorCtr="1">
                    <a:noAutofit/>
                  </a:bodyPr>
                  <a:lstStyle/>
                  <a:p>
                    <a:pPr>
                      <a:defRPr lang="ja-JP" sz="1197" b="0" i="0" u="none" strike="noStrike" kern="1200" baseline="0">
                        <a:solidFill>
                          <a:schemeClr val="dk1">
                            <a:lumMod val="65000"/>
                            <a:lumOff val="35000"/>
                          </a:schemeClr>
                        </a:solidFill>
                        <a:latin typeface="+mn-lt"/>
                        <a:ea typeface="+mn-ea"/>
                        <a:cs typeface="+mn-cs"/>
                      </a:defRPr>
                    </a:pPr>
                    <a:fld id="{9BE77F00-EAB8-4F04-A110-7B77D14CCC92}" type="SERIESNAME">
                      <a:rPr lang="zh-TW" altLang="en-US" sz="1600" b="1" smtClean="0">
                        <a:latin typeface="ＭＳ Ｐゴシック" panose="020B0600070205080204" pitchFamily="50" charset="-128"/>
                        <a:ea typeface="ＭＳ Ｐゴシック" panose="020B0600070205080204" pitchFamily="50" charset="-128"/>
                      </a:rPr>
                      <a:pPr>
                        <a:defRPr lang="ja-JP" sz="1197" b="0" i="0" u="none" strike="noStrike" kern="1200" baseline="0">
                          <a:solidFill>
                            <a:schemeClr val="dk1">
                              <a:lumMod val="65000"/>
                              <a:lumOff val="35000"/>
                            </a:schemeClr>
                          </a:solidFill>
                          <a:latin typeface="+mn-lt"/>
                          <a:ea typeface="+mn-ea"/>
                          <a:cs typeface="+mn-cs"/>
                        </a:defRPr>
                      </a:pPr>
                      <a:t>[系列名]</a:t>
                    </a:fld>
                    <a:endParaRPr lang="ja-JP" altLang="en-US"/>
                  </a:p>
                </c:rich>
              </c:tx>
              <c:spPr>
                <a:noFill/>
                <a:ln>
                  <a:noFill/>
                </a:ln>
                <a:effectLst/>
              </c:spP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c15:spPr>
                  <c15:dlblFieldTable/>
                  <c15:showDataLabelsRange val="0"/>
                </c:ext>
                <c:ext xmlns:c16="http://schemas.microsoft.com/office/drawing/2014/chart" uri="{C3380CC4-5D6E-409C-BE32-E72D297353CC}">
                  <c16:uniqueId val="{00000003-BBDC-4946-9EDD-33D81E6FD568}"/>
                </c:ext>
              </c:extLst>
            </c:dLbl>
            <c:spPr>
              <a:noFill/>
              <a:ln>
                <a:noFill/>
              </a:ln>
              <a:effectLst/>
            </c:spPr>
            <c:txPr>
              <a:bodyPr rot="0" spcFirstLastPara="1" vertOverflow="clip" horzOverflow="clip" vert="horz" wrap="square" lIns="38100" tIns="19050" rIns="38100" bIns="19050" anchor="ctr" anchorCtr="1">
                <a:spAutoFit/>
              </a:bodyPr>
              <a:lstStyle/>
              <a:p>
                <a:pPr>
                  <a:defRPr lang="ja-JP" sz="1197" b="0" i="0" u="none" strike="noStrike" kern="1200" baseline="0">
                    <a:solidFill>
                      <a:schemeClr val="dk1">
                        <a:lumMod val="65000"/>
                        <a:lumOff val="35000"/>
                      </a:schemeClr>
                    </a:solidFill>
                    <a:latin typeface="+mn-lt"/>
                    <a:ea typeface="+mn-ea"/>
                    <a:cs typeface="+mn-cs"/>
                  </a:defRPr>
                </a:pPr>
                <a:endParaRPr lang="ja-JP"/>
              </a:p>
            </c:txPr>
            <c:showLegendKey val="0"/>
            <c:showVal val="0"/>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val>
            <c:numRef>
              <c:f>Sheet1!$C$2:$C$3</c:f>
              <c:numCache>
                <c:formatCode>General</c:formatCode>
                <c:ptCount val="2"/>
                <c:pt idx="0">
                  <c:v>6</c:v>
                </c:pt>
              </c:numCache>
            </c:numRef>
          </c:val>
          <c:extLs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カテゴリ 1</c:v>
                      </c:pt>
                      <c:pt idx="1">
                        <c:v>カテゴリ 2</c:v>
                      </c:pt>
                    </c:strCache>
                  </c:strRef>
                </c15:cat>
              </c15:filteredCategoryTitle>
            </c:ext>
            <c:ext xmlns:c16="http://schemas.microsoft.com/office/drawing/2014/chart" uri="{C3380CC4-5D6E-409C-BE32-E72D297353CC}">
              <c16:uniqueId val="{00000001-BBDC-4946-9EDD-33D81E6FD568}"/>
            </c:ext>
          </c:extLst>
        </c:ser>
        <c:ser>
          <c:idx val="2"/>
          <c:order val="2"/>
          <c:tx>
            <c:strRef>
              <c:f>Sheet1!$D$1</c:f>
              <c:strCache>
                <c:ptCount val="1"/>
                <c:pt idx="0">
                  <c:v>児童扶養手当</c:v>
                </c:pt>
              </c:strCache>
            </c:strRef>
          </c:tx>
          <c:spPr>
            <a:solidFill>
              <a:srgbClr val="92D050"/>
            </a:solidFill>
            <a:ln>
              <a:noFill/>
            </a:ln>
            <a:effectLst/>
          </c:spPr>
          <c:invertIfNegative val="0"/>
          <c:dLbls>
            <c:dLbl>
              <c:idx val="0"/>
              <c:layout>
                <c:manualLayout>
                  <c:x val="5.1192038872090243E-3"/>
                  <c:y val="0.11089991130190165"/>
                </c:manualLayout>
              </c:layout>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BBDC-4946-9EDD-33D81E6FD568}"/>
                </c:ext>
              </c:extLst>
            </c:dLbl>
            <c:dLbl>
              <c:idx val="1"/>
              <c:tx>
                <c:rich>
                  <a:bodyPr rot="0" spcFirstLastPara="1" vertOverflow="ellipsis" vert="horz" wrap="square" lIns="38100" tIns="19050" rIns="38100" bIns="19050" anchor="ctr" anchorCtr="1">
                    <a:noAutofit/>
                  </a:bodyPr>
                  <a:lstStyle/>
                  <a:p>
                    <a:pPr>
                      <a:defRPr lang="ja-JP" sz="1197" b="0" i="0" u="none" strike="noStrike" kern="1200" baseline="0">
                        <a:solidFill>
                          <a:schemeClr val="tx1">
                            <a:lumMod val="75000"/>
                            <a:lumOff val="25000"/>
                          </a:schemeClr>
                        </a:solidFill>
                        <a:latin typeface="+mn-lt"/>
                        <a:ea typeface="+mn-ea"/>
                        <a:cs typeface="+mn-cs"/>
                      </a:defRPr>
                    </a:pPr>
                    <a:fld id="{1B7CD19E-49AD-4DBB-9BEB-5BA3A8729631}" type="SERIESNAME">
                      <a:rPr lang="ja-JP" altLang="en-US" sz="1600" b="1">
                        <a:latin typeface="ＭＳ Ｐゴシック" panose="020B0600070205080204" pitchFamily="50" charset="-128"/>
                        <a:ea typeface="ＭＳ Ｐゴシック" panose="020B0600070205080204" pitchFamily="50" charset="-128"/>
                      </a:rPr>
                      <a:pPr>
                        <a:defRPr lang="ja-JP" sz="1197" b="0" i="0" u="none" strike="noStrike" kern="1200" baseline="0">
                          <a:solidFill>
                            <a:schemeClr val="tx1">
                              <a:lumMod val="75000"/>
                              <a:lumOff val="25000"/>
                            </a:schemeClr>
                          </a:solidFill>
                          <a:latin typeface="+mn-lt"/>
                          <a:ea typeface="+mn-ea"/>
                          <a:cs typeface="+mn-cs"/>
                        </a:defRPr>
                      </a:pPr>
                      <a:t>[系列名]</a:t>
                    </a:fld>
                    <a:endParaRPr lang="ja-JP" altLang="en-US"/>
                  </a:p>
                </c:rich>
              </c:tx>
              <c:spPr>
                <a:noFill/>
                <a:ln>
                  <a:noFill/>
                </a:ln>
                <a:effectLst/>
              </c:sp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2002520316620694"/>
                      <c:h val="0.15229738024952333"/>
                    </c:manualLayout>
                  </c15:layout>
                  <c15:dlblFieldTable/>
                  <c15:showDataLabelsRange val="0"/>
                </c:ext>
                <c:ext xmlns:c16="http://schemas.microsoft.com/office/drawing/2014/chart" uri="{C3380CC4-5D6E-409C-BE32-E72D297353CC}">
                  <c16:uniqueId val="{00000004-BBDC-4946-9EDD-33D81E6FD568}"/>
                </c:ext>
              </c:extLst>
            </c:dLbl>
            <c:spPr>
              <a:noFill/>
              <a:ln>
                <a:noFill/>
              </a:ln>
              <a:effectLst/>
            </c:spPr>
            <c:txPr>
              <a:bodyPr rot="0" spcFirstLastPara="1" vertOverflow="ellipsis" vert="horz" wrap="square" lIns="38100" tIns="19050" rIns="38100" bIns="19050" anchor="ctr" anchorCtr="1">
                <a:spAutoFit/>
              </a:bodyPr>
              <a:lstStyle/>
              <a:p>
                <a:pPr>
                  <a:defRPr lang="ja-JP"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val>
            <c:numRef>
              <c:f>Sheet1!$D$2:$D$3</c:f>
              <c:numCache>
                <c:formatCode>General</c:formatCode>
                <c:ptCount val="2"/>
                <c:pt idx="1">
                  <c:v>4</c:v>
                </c:pt>
              </c:numCache>
            </c:numRef>
          </c:val>
          <c:extLs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カテゴリ 1</c:v>
                      </c:pt>
                      <c:pt idx="1">
                        <c:v>カテゴリ 2</c:v>
                      </c:pt>
                    </c:strCache>
                  </c:strRef>
                </c15:cat>
              </c15:filteredCategoryTitle>
            </c:ext>
            <c:ext xmlns:c16="http://schemas.microsoft.com/office/drawing/2014/chart" uri="{C3380CC4-5D6E-409C-BE32-E72D297353CC}">
              <c16:uniqueId val="{00000002-BBDC-4946-9EDD-33D81E6FD568}"/>
            </c:ext>
          </c:extLst>
        </c:ser>
        <c:dLbls>
          <c:showLegendKey val="0"/>
          <c:showVal val="0"/>
          <c:showCatName val="0"/>
          <c:showSerName val="0"/>
          <c:showPercent val="0"/>
          <c:showBubbleSize val="0"/>
        </c:dLbls>
        <c:gapWidth val="90"/>
        <c:overlap val="100"/>
        <c:axId val="1205170751"/>
        <c:axId val="1205304223"/>
      </c:barChart>
      <c:catAx>
        <c:axId val="1205170751"/>
        <c:scaling>
          <c:orientation val="minMax"/>
        </c:scaling>
        <c:delete val="1"/>
        <c:axPos val="b"/>
        <c:numFmt formatCode="General" sourceLinked="1"/>
        <c:majorTickMark val="none"/>
        <c:minorTickMark val="none"/>
        <c:tickLblPos val="nextTo"/>
        <c:crossAx val="1205304223"/>
        <c:crosses val="autoZero"/>
        <c:auto val="1"/>
        <c:lblAlgn val="ctr"/>
        <c:lblOffset val="100"/>
        <c:noMultiLvlLbl val="0"/>
      </c:catAx>
      <c:valAx>
        <c:axId val="1205304223"/>
        <c:scaling>
          <c:orientation val="minMax"/>
        </c:scaling>
        <c:delete val="1"/>
        <c:axPos val="l"/>
        <c:numFmt formatCode="General" sourceLinked="1"/>
        <c:majorTickMark val="none"/>
        <c:minorTickMark val="none"/>
        <c:tickLblPos val="nextTo"/>
        <c:crossAx val="12051707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862" b="0" i="0" u="none" strike="noStrike" kern="1200" spc="0" baseline="0">
                <a:solidFill>
                  <a:schemeClr val="tx1">
                    <a:lumMod val="65000"/>
                    <a:lumOff val="35000"/>
                  </a:schemeClr>
                </a:solidFill>
                <a:latin typeface="+mn-lt"/>
                <a:ea typeface="+mn-ea"/>
                <a:cs typeface="+mn-cs"/>
              </a:defRPr>
            </a:pPr>
            <a:r>
              <a:rPr lang="ja-JP" altLang="en-US" sz="2000" b="1">
                <a:latin typeface="HGPｺﾞｼｯｸE" panose="020B0900000000000000" pitchFamily="50" charset="-128"/>
                <a:ea typeface="HGPｺﾞｼｯｸE" panose="020B0900000000000000" pitchFamily="50" charset="-128"/>
              </a:rPr>
              <a:t>両親の一方が障害基礎年金を受給</a:t>
            </a:r>
          </a:p>
        </c:rich>
      </c:tx>
      <c:layout>
        <c:manualLayout>
          <c:xMode val="edge"/>
          <c:yMode val="edge"/>
          <c:x val="9.6766426839675956E-2"/>
          <c:y val="1.0519297112163041E-2"/>
        </c:manualLayout>
      </c:layout>
      <c:overlay val="0"/>
      <c:spPr>
        <a:noFill/>
        <a:ln>
          <a:solidFill>
            <a:sysClr val="windowText" lastClr="000000"/>
          </a:solidFill>
        </a:ln>
        <a:effectLst/>
      </c:spPr>
    </c:title>
    <c:autoTitleDeleted val="0"/>
    <c:plotArea>
      <c:layout>
        <c:manualLayout>
          <c:layoutTarget val="inner"/>
          <c:xMode val="edge"/>
          <c:yMode val="edge"/>
          <c:x val="7.4918114342897774E-2"/>
          <c:y val="0.10449410049656054"/>
          <c:w val="0.87094693613041485"/>
          <c:h val="0.70283047779972752"/>
        </c:manualLayout>
      </c:layout>
      <c:barChart>
        <c:barDir val="col"/>
        <c:grouping val="stacked"/>
        <c:varyColors val="0"/>
        <c:ser>
          <c:idx val="0"/>
          <c:order val="0"/>
          <c:tx>
            <c:strRef>
              <c:f>Sheet1!$B$1</c:f>
              <c:strCache>
                <c:ptCount val="1"/>
                <c:pt idx="0">
                  <c:v>子加算</c:v>
                </c:pt>
              </c:strCache>
            </c:strRef>
          </c:tx>
          <c:spPr>
            <a:solidFill>
              <a:srgbClr val="EC7720"/>
            </a:solidFill>
            <a:ln>
              <a:noFill/>
            </a:ln>
            <a:effectLst/>
          </c:spPr>
          <c:invertIfNegative val="0"/>
          <c:dLbls>
            <c:dLbl>
              <c:idx val="0"/>
              <c:tx>
                <c:rich>
                  <a:bodyPr rot="0" spcFirstLastPara="1" vertOverflow="ellipsis" vert="horz" wrap="square" lIns="38100" tIns="19050" rIns="38100" bIns="19050" anchor="ctr" anchorCtr="1">
                    <a:noAutofit/>
                  </a:bodyPr>
                  <a:lstStyle/>
                  <a:p>
                    <a:pPr>
                      <a:defRPr lang="ja-JP" sz="1197" b="0" i="0" u="none" strike="noStrike" kern="1200" baseline="0">
                        <a:solidFill>
                          <a:schemeClr val="tx1">
                            <a:lumMod val="75000"/>
                            <a:lumOff val="25000"/>
                          </a:schemeClr>
                        </a:solidFill>
                        <a:latin typeface="+mn-lt"/>
                        <a:ea typeface="+mn-ea"/>
                        <a:cs typeface="+mn-cs"/>
                      </a:defRPr>
                    </a:pPr>
                    <a:r>
                      <a:rPr lang="ja-JP" altLang="en-US" sz="1600" b="1">
                        <a:latin typeface="ＭＳ Ｐゴシック" panose="020B0600070205080204" pitchFamily="50" charset="-128"/>
                        <a:ea typeface="ＭＳ Ｐゴシック" panose="020B0600070205080204" pitchFamily="50" charset="-128"/>
                      </a:rPr>
                      <a:t>子加算</a:t>
                    </a:r>
                  </a:p>
                </c:rich>
              </c:tx>
              <c:spPr>
                <a:noFill/>
                <a:ln>
                  <a:noFill/>
                </a:ln>
                <a:effectLst/>
              </c:sp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15:showDataLabelsRange val="0"/>
                </c:ext>
                <c:ext xmlns:c16="http://schemas.microsoft.com/office/drawing/2014/chart" uri="{C3380CC4-5D6E-409C-BE32-E72D297353CC}">
                  <c16:uniqueId val="{00000005-BBDC-4946-9EDD-33D81E6FD568}"/>
                </c:ext>
              </c:extLst>
            </c:dLbl>
            <c:spPr>
              <a:noFill/>
              <a:ln>
                <a:noFill/>
              </a:ln>
              <a:effectLst/>
            </c:spPr>
            <c:txPr>
              <a:bodyPr rot="0" spcFirstLastPara="1" vertOverflow="ellipsis" vert="horz" wrap="square" lIns="38100" tIns="19050" rIns="38100" bIns="19050" anchor="ctr" anchorCtr="1">
                <a:spAutoFit/>
              </a:bodyPr>
              <a:lstStyle/>
              <a:p>
                <a:pPr>
                  <a:defRPr lang="ja-JP"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val>
            <c:numRef>
              <c:f>Sheet1!$B$2:$B$3</c:f>
              <c:numCache>
                <c:formatCode>General</c:formatCode>
                <c:ptCount val="2"/>
                <c:pt idx="0">
                  <c:v>2</c:v>
                </c:pt>
              </c:numCache>
            </c:numRef>
          </c:val>
          <c:extLs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カテゴリ 1</c:v>
                      </c:pt>
                      <c:pt idx="1">
                        <c:v>カテゴリ 2</c:v>
                      </c:pt>
                    </c:strCache>
                  </c:strRef>
                </c15:cat>
              </c15:filteredCategoryTitle>
            </c:ext>
            <c:ext xmlns:c16="http://schemas.microsoft.com/office/drawing/2014/chart" uri="{C3380CC4-5D6E-409C-BE32-E72D297353CC}">
              <c16:uniqueId val="{00000000-BBDC-4946-9EDD-33D81E6FD568}"/>
            </c:ext>
          </c:extLst>
        </c:ser>
        <c:ser>
          <c:idx val="1"/>
          <c:order val="1"/>
          <c:tx>
            <c:strRef>
              <c:f>Sheet1!$C$1</c:f>
              <c:strCache>
                <c:ptCount val="1"/>
                <c:pt idx="0">
                  <c:v>障害基礎年金本体</c:v>
                </c:pt>
              </c:strCache>
            </c:strRef>
          </c:tx>
          <c:spPr>
            <a:solidFill>
              <a:schemeClr val="accent4"/>
            </a:solidFill>
            <a:ln>
              <a:noFill/>
            </a:ln>
            <a:effectLst/>
          </c:spPr>
          <c:invertIfNegative val="0"/>
          <c:dLbls>
            <c:dLbl>
              <c:idx val="0"/>
              <c:tx>
                <c:rich>
                  <a:bodyPr rot="0" spcFirstLastPara="1" vertOverflow="ellipsis" vert="horz" wrap="square" lIns="38100" tIns="19050" rIns="38100" bIns="19050" anchor="ctr" anchorCtr="1">
                    <a:spAutoFit/>
                  </a:bodyPr>
                  <a:lstStyle/>
                  <a:p>
                    <a:pPr>
                      <a:defRPr lang="ja-JP" sz="1197" b="0" i="0" u="none" strike="noStrike" kern="1200" baseline="0">
                        <a:solidFill>
                          <a:schemeClr val="tx1">
                            <a:lumMod val="75000"/>
                            <a:lumOff val="25000"/>
                          </a:schemeClr>
                        </a:solidFill>
                        <a:latin typeface="+mn-lt"/>
                        <a:ea typeface="+mn-ea"/>
                        <a:cs typeface="+mn-cs"/>
                      </a:defRPr>
                    </a:pPr>
                    <a:fld id="{FCAE043E-B734-46A1-8224-24CB563F7E86}" type="SERIESNAME">
                      <a:rPr lang="zh-TW" altLang="en-US" sz="1600" b="1" smtClean="0">
                        <a:latin typeface="ＭＳ Ｐゴシック" panose="020B0600070205080204" pitchFamily="50" charset="-128"/>
                        <a:ea typeface="ＭＳ Ｐゴシック" panose="020B0600070205080204" pitchFamily="50" charset="-128"/>
                      </a:rPr>
                      <a:pPr>
                        <a:defRPr lang="ja-JP" sz="1197" b="0" i="0" u="none" strike="noStrike" kern="1200" baseline="0">
                          <a:solidFill>
                            <a:schemeClr val="tx1">
                              <a:lumMod val="75000"/>
                              <a:lumOff val="25000"/>
                            </a:schemeClr>
                          </a:solidFill>
                          <a:latin typeface="+mn-lt"/>
                          <a:ea typeface="+mn-ea"/>
                          <a:cs typeface="+mn-cs"/>
                        </a:defRPr>
                      </a:pPr>
                      <a:t>[系列名]</a:t>
                    </a:fld>
                    <a:endParaRPr lang="ja-JP" altLang="en-US"/>
                  </a:p>
                </c:rich>
              </c:tx>
              <c:spPr>
                <a:noFill/>
                <a:ln>
                  <a:noFill/>
                </a:ln>
                <a:effectLst/>
              </c:sp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BDC-4946-9EDD-33D81E6FD568}"/>
                </c:ext>
              </c:extLst>
            </c:dLbl>
            <c:spPr>
              <a:noFill/>
              <a:ln>
                <a:noFill/>
              </a:ln>
              <a:effectLst/>
            </c:spPr>
            <c:txPr>
              <a:bodyPr rot="0" spcFirstLastPara="1" vertOverflow="clip" horzOverflow="clip" vert="horz" wrap="square" lIns="38100" tIns="19050" rIns="38100" bIns="19050" anchor="ctr" anchorCtr="1">
                <a:spAutoFit/>
              </a:bodyPr>
              <a:lstStyle/>
              <a:p>
                <a:pPr>
                  <a:defRPr lang="ja-JP" sz="1197" b="0" i="0" u="none" strike="noStrike" kern="1200" baseline="0">
                    <a:solidFill>
                      <a:schemeClr val="dk1">
                        <a:lumMod val="65000"/>
                        <a:lumOff val="35000"/>
                      </a:schemeClr>
                    </a:solidFill>
                    <a:latin typeface="+mn-lt"/>
                    <a:ea typeface="+mn-ea"/>
                    <a:cs typeface="+mn-cs"/>
                  </a:defRPr>
                </a:pPr>
                <a:endParaRPr lang="ja-JP"/>
              </a:p>
            </c:txPr>
            <c:showLegendKey val="0"/>
            <c:showVal val="0"/>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val>
            <c:numRef>
              <c:f>Sheet1!$C$2:$C$3</c:f>
              <c:numCache>
                <c:formatCode>General</c:formatCode>
                <c:ptCount val="2"/>
                <c:pt idx="0">
                  <c:v>6</c:v>
                </c:pt>
              </c:numCache>
            </c:numRef>
          </c:val>
          <c:extLs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カテゴリ 1</c:v>
                      </c:pt>
                      <c:pt idx="1">
                        <c:v>カテゴリ 2</c:v>
                      </c:pt>
                    </c:strCache>
                  </c:strRef>
                </c15:cat>
              </c15:filteredCategoryTitle>
            </c:ext>
            <c:ext xmlns:c16="http://schemas.microsoft.com/office/drawing/2014/chart" uri="{C3380CC4-5D6E-409C-BE32-E72D297353CC}">
              <c16:uniqueId val="{00000001-BBDC-4946-9EDD-33D81E6FD568}"/>
            </c:ext>
          </c:extLst>
        </c:ser>
        <c:ser>
          <c:idx val="2"/>
          <c:order val="2"/>
          <c:tx>
            <c:strRef>
              <c:f>Sheet1!$D$1</c:f>
              <c:strCache>
                <c:ptCount val="1"/>
                <c:pt idx="0">
                  <c:v>児童扶養手当</c:v>
                </c:pt>
              </c:strCache>
            </c:strRef>
          </c:tx>
          <c:spPr>
            <a:solidFill>
              <a:schemeClr val="accent6"/>
            </a:solidFill>
            <a:ln>
              <a:noFill/>
            </a:ln>
            <a:effectLst/>
          </c:spPr>
          <c:invertIfNegative val="0"/>
          <c:dLbls>
            <c:dLbl>
              <c:idx val="0"/>
              <c:layout>
                <c:manualLayout>
                  <c:x val="5.1192038872090243E-3"/>
                  <c:y val="0.11089991130190165"/>
                </c:manualLayout>
              </c:layout>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BBDC-4946-9EDD-33D81E6FD568}"/>
                </c:ext>
              </c:extLst>
            </c:dLbl>
            <c:dLbl>
              <c:idx val="1"/>
              <c:layout>
                <c:manualLayout>
                  <c:x val="-1.4478999189535045E-3"/>
                  <c:y val="5.8560319609929974E-2"/>
                </c:manualLayout>
              </c:layout>
              <c:tx>
                <c:rich>
                  <a:bodyPr rot="0" spcFirstLastPara="1" vertOverflow="ellipsis" vert="horz" wrap="square" lIns="38100" tIns="19050" rIns="38100" bIns="19050" anchor="ctr" anchorCtr="1">
                    <a:noAutofit/>
                  </a:bodyPr>
                  <a:lstStyle/>
                  <a:p>
                    <a:pPr>
                      <a:defRPr lang="ja-JP" sz="1197" b="0" i="0" u="none" strike="noStrike" kern="1200" baseline="0">
                        <a:solidFill>
                          <a:schemeClr val="tx1">
                            <a:lumMod val="75000"/>
                            <a:lumOff val="25000"/>
                          </a:schemeClr>
                        </a:solidFill>
                        <a:latin typeface="+mn-lt"/>
                        <a:ea typeface="+mn-ea"/>
                        <a:cs typeface="+mn-cs"/>
                      </a:defRPr>
                    </a:pPr>
                    <a:r>
                      <a:rPr lang="ja-JP" altLang="en-US" sz="1600" b="1">
                        <a:latin typeface="ＭＳ Ｐゴシック" panose="020B0600070205080204" pitchFamily="50" charset="-128"/>
                        <a:ea typeface="ＭＳ Ｐゴシック" panose="020B0600070205080204" pitchFamily="50" charset="-128"/>
                      </a:rPr>
                      <a:t>児童扶養</a:t>
                    </a:r>
                  </a:p>
                  <a:p>
                    <a:pPr>
                      <a:defRPr lang="ja-JP" sz="1197" b="0" i="0" u="none" strike="noStrike" kern="1200" baseline="0">
                        <a:solidFill>
                          <a:schemeClr val="tx1">
                            <a:lumMod val="75000"/>
                            <a:lumOff val="25000"/>
                          </a:schemeClr>
                        </a:solidFill>
                        <a:latin typeface="+mn-lt"/>
                        <a:ea typeface="+mn-ea"/>
                        <a:cs typeface="+mn-cs"/>
                      </a:defRPr>
                    </a:pPr>
                    <a:r>
                      <a:rPr lang="ja-JP" altLang="en-US" sz="1600" b="1">
                        <a:latin typeface="ＭＳ Ｐゴシック" panose="020B0600070205080204" pitchFamily="50" charset="-128"/>
                        <a:ea typeface="ＭＳ Ｐゴシック" panose="020B0600070205080204" pitchFamily="50" charset="-128"/>
                      </a:rPr>
                      <a:t>手当</a:t>
                    </a:r>
                  </a:p>
                </c:rich>
              </c:tx>
              <c:spPr>
                <a:solidFill>
                  <a:srgbClr val="92D050"/>
                </a:solidFill>
                <a:ln>
                  <a:noFill/>
                </a:ln>
                <a:effectLst/>
              </c:spPr>
              <c:dLblPos val="ctr"/>
              <c:showLegendKey val="0"/>
              <c:showVal val="0"/>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2657456503869933"/>
                      <c:h val="0.19443167495648017"/>
                    </c:manualLayout>
                  </c15:layout>
                  <c15:showDataLabelsRange val="0"/>
                </c:ext>
                <c:ext xmlns:c16="http://schemas.microsoft.com/office/drawing/2014/chart" uri="{C3380CC4-5D6E-409C-BE32-E72D297353CC}">
                  <c16:uniqueId val="{00000004-BBDC-4946-9EDD-33D81E6FD568}"/>
                </c:ext>
              </c:extLst>
            </c:dLbl>
            <c:spPr>
              <a:solidFill>
                <a:srgbClr val="92D050"/>
              </a:solidFill>
              <a:ln>
                <a:noFill/>
              </a:ln>
              <a:effectLst/>
            </c:spPr>
            <c:txPr>
              <a:bodyPr rot="0" spcFirstLastPara="1" vertOverflow="ellipsis" vert="horz" wrap="square" lIns="38100" tIns="19050" rIns="38100" bIns="19050" anchor="ctr" anchorCtr="1">
                <a:spAutoFit/>
              </a:bodyPr>
              <a:lstStyle/>
              <a:p>
                <a:pPr>
                  <a:defRPr lang="ja-JP"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val>
            <c:numRef>
              <c:f>Sheet1!$D$2:$D$3</c:f>
              <c:numCache>
                <c:formatCode>General</c:formatCode>
                <c:ptCount val="2"/>
                <c:pt idx="1">
                  <c:v>4</c:v>
                </c:pt>
              </c:numCache>
            </c:numRef>
          </c:val>
          <c:extLs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カテゴリ 1</c:v>
                      </c:pt>
                      <c:pt idx="1">
                        <c:v>カテゴリ 2</c:v>
                      </c:pt>
                    </c:strCache>
                  </c:strRef>
                </c15:cat>
              </c15:filteredCategoryTitle>
            </c:ext>
            <c:ext xmlns:c16="http://schemas.microsoft.com/office/drawing/2014/chart" uri="{C3380CC4-5D6E-409C-BE32-E72D297353CC}">
              <c16:uniqueId val="{00000002-BBDC-4946-9EDD-33D81E6FD568}"/>
            </c:ext>
          </c:extLst>
        </c:ser>
        <c:dLbls>
          <c:showLegendKey val="0"/>
          <c:showVal val="0"/>
          <c:showCatName val="0"/>
          <c:showSerName val="0"/>
          <c:showPercent val="0"/>
          <c:showBubbleSize val="0"/>
        </c:dLbls>
        <c:gapWidth val="90"/>
        <c:overlap val="100"/>
        <c:axId val="1205170751"/>
        <c:axId val="1205304223"/>
      </c:barChart>
      <c:catAx>
        <c:axId val="1205170751"/>
        <c:scaling>
          <c:orientation val="minMax"/>
        </c:scaling>
        <c:delete val="1"/>
        <c:axPos val="b"/>
        <c:numFmt formatCode="General" sourceLinked="1"/>
        <c:majorTickMark val="none"/>
        <c:minorTickMark val="none"/>
        <c:tickLblPos val="nextTo"/>
        <c:crossAx val="1205304223"/>
        <c:crosses val="autoZero"/>
        <c:auto val="1"/>
        <c:lblAlgn val="ctr"/>
        <c:lblOffset val="100"/>
        <c:noMultiLvlLbl val="0"/>
      </c:catAx>
      <c:valAx>
        <c:axId val="1205304223"/>
        <c:scaling>
          <c:orientation val="minMax"/>
        </c:scaling>
        <c:delete val="1"/>
        <c:axPos val="l"/>
        <c:numFmt formatCode="General" sourceLinked="1"/>
        <c:majorTickMark val="none"/>
        <c:minorTickMark val="none"/>
        <c:tickLblPos val="nextTo"/>
        <c:crossAx val="1205170751"/>
        <c:crosses val="autoZero"/>
        <c:crossBetween val="between"/>
      </c:valAx>
      <c:spPr>
        <a:noFill/>
        <a:ln>
          <a:noFill/>
        </a:ln>
        <a:effectLst/>
      </c:spPr>
    </c:plotArea>
    <c:plotVisOnly val="1"/>
    <c:dispBlanksAs val="gap"/>
    <c:showDLblsOverMax val="0"/>
    <c:extLst/>
  </c:chart>
  <c:spPr>
    <a:solidFill>
      <a:sysClr val="window" lastClr="FFFFFF"/>
    </a:solidFill>
    <a:ln>
      <a:noFill/>
    </a:ln>
    <a:effectLst/>
  </c:spPr>
  <c:txPr>
    <a:bodyPr/>
    <a:lstStyle/>
    <a:p>
      <a:pPr>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0.61631</cdr:x>
      <cdr:y>0.5</cdr:y>
    </cdr:from>
    <cdr:to>
      <cdr:x>0.83752</cdr:x>
      <cdr:y>0.64776</cdr:y>
    </cdr:to>
    <cdr:sp macro="" textlink="">
      <cdr:nvSpPr>
        <cdr:cNvPr id="8" name="正方形/長方形 7">
          <a:extLst xmlns:a="http://schemas.openxmlformats.org/drawingml/2006/main">
            <a:ext uri="{FF2B5EF4-FFF2-40B4-BE49-F238E27FC236}">
              <a16:creationId xmlns:a16="http://schemas.microsoft.com/office/drawing/2014/main" id="{6E8E730A-31D3-4381-AB06-1387103DA312}"/>
            </a:ext>
          </a:extLst>
        </cdr:cNvPr>
        <cdr:cNvSpPr/>
      </cdr:nvSpPr>
      <cdr:spPr>
        <a:xfrm xmlns:a="http://schemas.openxmlformats.org/drawingml/2006/main">
          <a:off x="2952774" y="1810958"/>
          <a:ext cx="1059864" cy="535174"/>
        </a:xfrm>
        <a:prstGeom xmlns:a="http://schemas.openxmlformats.org/drawingml/2006/main" prst="rect">
          <a:avLst/>
        </a:prstGeom>
        <a:pattFill xmlns:a="http://schemas.openxmlformats.org/drawingml/2006/main" prst="wdUpDiag">
          <a:fgClr>
            <a:schemeClr val="accent4">
              <a:lumMod val="40000"/>
              <a:lumOff val="60000"/>
            </a:schemeClr>
          </a:fgClr>
          <a:bgClr>
            <a:schemeClr val="accent6"/>
          </a:bgClr>
        </a:pattFill>
        <a:ln xmlns:a="http://schemas.openxmlformats.org/drawingml/2006/main" w="12700">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dirty="0"/>
        </a:p>
      </cdr:txBody>
    </cdr:sp>
  </cdr:relSizeAnchor>
  <cdr:relSizeAnchor xmlns:cdr="http://schemas.openxmlformats.org/drawingml/2006/chartDrawing">
    <cdr:from>
      <cdr:x>0.41157</cdr:x>
      <cdr:y>0.64776</cdr:y>
    </cdr:from>
    <cdr:to>
      <cdr:x>0.83933</cdr:x>
      <cdr:y>0.64776</cdr:y>
    </cdr:to>
    <cdr:cxnSp macro="">
      <cdr:nvCxnSpPr>
        <cdr:cNvPr id="3" name="直線コネクタ 2">
          <a:extLst xmlns:a="http://schemas.openxmlformats.org/drawingml/2006/main">
            <a:ext uri="{FF2B5EF4-FFF2-40B4-BE49-F238E27FC236}">
              <a16:creationId xmlns:a16="http://schemas.microsoft.com/office/drawing/2014/main" id="{1F4188E9-753B-41F1-82B3-2A3D46057CEC}"/>
            </a:ext>
          </a:extLst>
        </cdr:cNvPr>
        <cdr:cNvCxnSpPr/>
      </cdr:nvCxnSpPr>
      <cdr:spPr>
        <a:xfrm xmlns:a="http://schemas.openxmlformats.org/drawingml/2006/main">
          <a:off x="2011972" y="2346138"/>
          <a:ext cx="2091105" cy="0"/>
        </a:xfrm>
        <a:prstGeom xmlns:a="http://schemas.openxmlformats.org/drawingml/2006/main" prst="line">
          <a:avLst/>
        </a:prstGeom>
        <a:ln xmlns:a="http://schemas.openxmlformats.org/drawingml/2006/main" w="19050">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771FCA-F08D-E041-B82E-A7ACA398EECB}" type="datetimeFigureOut">
              <a:rPr kumimoji="1" lang="en-US" altLang="ja-JP" smtClean="0"/>
              <a:t>11/2/24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E7B500-BA70-CE44-9EED-676ABD2F836E}" type="slidenum">
              <a:rPr kumimoji="1" lang="en-US" altLang="ja-JP" smtClean="0"/>
              <a:t>‹#›</a:t>
            </a:fld>
            <a:endParaRPr kumimoji="1" lang="ja-JP" altLang="en-US"/>
          </a:p>
        </p:txBody>
      </p:sp>
    </p:spTree>
    <p:extLst>
      <p:ext uri="{BB962C8B-B14F-4D97-AF65-F5344CB8AC3E}">
        <p14:creationId xmlns:p14="http://schemas.microsoft.com/office/powerpoint/2010/main" val="14515760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控訴人の山田さんは、身体障害者等級１級の手帳をお持ちの方です。</a:t>
            </a:r>
            <a:endParaRPr kumimoji="1" lang="en-US" altLang="ja-JP"/>
          </a:p>
          <a:p>
            <a:r>
              <a:rPr kumimoji="1" lang="ja-JP" altLang="en-US"/>
              <a:t>線維筋痛症という障害を抱えていて、体のあちこちに痛みが持続して、生活自体がとても大変な方です。</a:t>
            </a:r>
            <a:endParaRPr kumimoji="1" lang="en-US" altLang="ja-JP"/>
          </a:p>
          <a:p>
            <a:r>
              <a:rPr kumimoji="1" lang="ja-JP" altLang="en-US"/>
              <a:t>他にも、化学物質過敏症も抱えています。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そういう大変な中で、４人の子どもさんを育てているシングルマザーです。</a:t>
            </a:r>
            <a:endParaRPr kumimoji="1" lang="en-US" altLang="ja-JP"/>
          </a:p>
          <a:p>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8504DAA-C5D5-48A5-8722-46D6D1D47B85}"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7296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以上のとおり、配偶者がいないことによる格差、母子世帯の場合には、女性であることで格差があり、その母子世帯の母親が障害を負っている場合、障害があることによる格差が、さらに追い討ちをかけることになるのです。</a:t>
            </a: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11E78C5-ED52-4339-AEA5-187886D4069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43920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山田さんは、２０１７年２月から児童扶養手当を受給していたのですが、同じ年の４月に障害基礎年金を受けられるようになりました。そうしたところ、京都府から、児童扶養手当の支給を停止する処分をされました。</a:t>
            </a:r>
            <a:endParaRPr kumimoji="1" lang="en-US" altLang="ja-JP"/>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8504DAA-C5D5-48A5-8722-46D6D1D47B85}"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13920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1234</a:t>
            </a:r>
          </a:p>
          <a:p>
            <a:r>
              <a:rPr kumimoji="1" lang="ja-JP" altLang="en-US"/>
              <a:t>左の図のように、障害基礎年金を受け取っている人が配偶者のいないひとり親である場合には、障害基礎年金本体と子加算を加えた全体の金額と児童扶養手当とを比べることになっているので、障害基礎年金本体＋子加算の方が高いことになり、児童扶養手当は全くもらえません。</a:t>
            </a:r>
            <a:endParaRPr kumimoji="1" lang="en-US" altLang="ja-JP"/>
          </a:p>
          <a:p>
            <a:endParaRPr kumimoji="1" lang="en-US" altLang="ja-JP"/>
          </a:p>
          <a:p>
            <a:r>
              <a:rPr kumimoji="1" lang="en-US" altLang="ja-JP"/>
              <a:t>5678</a:t>
            </a:r>
            <a:endParaRPr kumimoji="1" lang="ja-JP" altLang="en-US"/>
          </a:p>
          <a:p>
            <a:r>
              <a:rPr kumimoji="1" lang="ja-JP" altLang="en-US"/>
              <a:t>他方で、右の図のように、両親の一方が障害基礎年金を受け取っている場合、つまり障害基礎年金を受け取っている人に配偶者がいる場合には、障害基礎年金の子加算の金額と児童扶養手当の金額とを比べることになっているので、児童扶養手当の方が高いことになり、差額が配偶者に支給されます。</a:t>
            </a:r>
            <a:endParaRPr kumimoji="1" lang="en-US" altLang="ja-JP"/>
          </a:p>
          <a:p>
            <a:r>
              <a:rPr kumimoji="1" lang="ja-JP" altLang="en-US"/>
              <a:t>ひとり親の場合と、配偶者がいる場合とで、わざわざ比較の対象を変えているために、児童扶養手当の一部を受け取ることができるかどうかの違いが出てくるのです。</a:t>
            </a:r>
            <a:endParaRPr kumimoji="1" lang="en-US" altLang="ja-JP"/>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8504DAA-C5D5-48A5-8722-46D6D1D47B85}"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47249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FD798E-4A44-E24D-D4F6-CCF0EF620C6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9346163-6E3A-2948-E5EC-DF8C271DFE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913B909-018C-C95E-08D8-1B655B417C24}"/>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5" name="フッター プレースホルダー 4">
            <a:extLst>
              <a:ext uri="{FF2B5EF4-FFF2-40B4-BE49-F238E27FC236}">
                <a16:creationId xmlns:a16="http://schemas.microsoft.com/office/drawing/2014/main" id="{FF7E8B33-AD63-9AD8-9D10-F42026987A7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1862F8-02AA-A2FD-77C1-D0E55DDBCABF}"/>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283764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BFB7ED-CEFC-6248-38EE-DF3AA338CA7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3353056-D259-1CED-8A29-8544519AA8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BD76DA-B374-5BE7-6B80-51F71C1ADFCD}"/>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5" name="フッター プレースホルダー 4">
            <a:extLst>
              <a:ext uri="{FF2B5EF4-FFF2-40B4-BE49-F238E27FC236}">
                <a16:creationId xmlns:a16="http://schemas.microsoft.com/office/drawing/2014/main" id="{CAC5A9DC-CF60-7993-EC1E-C1D016E933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6565E1F-B1BB-A9AD-8B2F-ADB0FCFB4858}"/>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161267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4D76ECF-4DE5-0FF3-697F-61700562643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0B553DB-A664-27E5-C0CC-D0B422F45CB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88630D-E40E-476A-AD3D-1BD92185709A}"/>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5" name="フッター プレースホルダー 4">
            <a:extLst>
              <a:ext uri="{FF2B5EF4-FFF2-40B4-BE49-F238E27FC236}">
                <a16:creationId xmlns:a16="http://schemas.microsoft.com/office/drawing/2014/main" id="{2CF631FE-D18D-E1D5-0A9F-620A4AE4B4B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38CC0E-719A-F71E-DD2C-3AA33DB3032F}"/>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394641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C9761F-8CF0-A71D-A440-5D7B50932CF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574E44A-6C42-B383-9988-5A6CD1DA47D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DBD35F-4A39-2967-B9B1-F2955AF29246}"/>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5" name="フッター プレースホルダー 4">
            <a:extLst>
              <a:ext uri="{FF2B5EF4-FFF2-40B4-BE49-F238E27FC236}">
                <a16:creationId xmlns:a16="http://schemas.microsoft.com/office/drawing/2014/main" id="{24F1B5F8-2A47-AE49-68A9-CA09DDF8D5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3A9826-7FA2-F014-BB0A-AC954BEE6BAF}"/>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366335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517447-6A7C-8DE7-DCBE-0C9484006F7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CBFCB4-A233-F4F1-7699-C60F27C648C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4700AB1-6776-D62B-291B-AE04F1E3F884}"/>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5" name="フッター プレースホルダー 4">
            <a:extLst>
              <a:ext uri="{FF2B5EF4-FFF2-40B4-BE49-F238E27FC236}">
                <a16:creationId xmlns:a16="http://schemas.microsoft.com/office/drawing/2014/main" id="{0D5B0286-9DB8-254A-AF05-BAFEDE5091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835E32-5DE0-4B20-40A7-2A963869E910}"/>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382126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BCEA89-A784-E719-0464-1C7C5E71BE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47A8DD7-3884-2966-D7B5-42932D4B806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27AF573-D603-C328-35A4-A9A36D3255E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C0C0CBE-4E78-FC83-AB72-92D19CBD5217}"/>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6" name="フッター プレースホルダー 5">
            <a:extLst>
              <a:ext uri="{FF2B5EF4-FFF2-40B4-BE49-F238E27FC236}">
                <a16:creationId xmlns:a16="http://schemas.microsoft.com/office/drawing/2014/main" id="{DE2C8A07-6FDF-0389-2E54-513EE4258E3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4B91E7-5183-8F9C-59D7-2485A96D01A7}"/>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171357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42513-E4E8-E933-7382-470CC87E937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0ABDDA0-45E7-B135-A29E-7582744342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15B4500-9238-7E26-99EE-31514511840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B195EB3-B0EA-3A80-59FF-2276EBC1FE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D7854E5-7E7A-40DE-1EE9-EAF42A6CB4C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9352C46-081C-F546-10C1-5317E97B5189}"/>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8" name="フッター プレースホルダー 7">
            <a:extLst>
              <a:ext uri="{FF2B5EF4-FFF2-40B4-BE49-F238E27FC236}">
                <a16:creationId xmlns:a16="http://schemas.microsoft.com/office/drawing/2014/main" id="{438B3439-31CE-1C4C-D61D-BC84CE2783D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1BB98FB-EED0-B751-D900-A1E775BAC07F}"/>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1190919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237EDD-657D-3250-B025-AF6861E55E8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295BB6D-42A3-F5D0-2761-0F5240301866}"/>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4" name="フッター プレースホルダー 3">
            <a:extLst>
              <a:ext uri="{FF2B5EF4-FFF2-40B4-BE49-F238E27FC236}">
                <a16:creationId xmlns:a16="http://schemas.microsoft.com/office/drawing/2014/main" id="{CA15310C-D51A-5101-3AB7-786F1C12ECF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C72576D-5E64-254F-6312-5533D6453A99}"/>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1763605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FCF74A6-0476-55E5-C378-B717266BEEC1}"/>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3" name="フッター プレースホルダー 2">
            <a:extLst>
              <a:ext uri="{FF2B5EF4-FFF2-40B4-BE49-F238E27FC236}">
                <a16:creationId xmlns:a16="http://schemas.microsoft.com/office/drawing/2014/main" id="{23855A7D-C49B-7411-B78C-81AF779EC9B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67C6D25-8F53-6A54-49A2-1C9A863187E5}"/>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25629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5FD97B-E80A-8C6A-BC9D-99FEB50A740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120E557-BE31-184A-FDF0-2094E1B040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58C3291-0DDE-8133-1032-9B5543324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6CED2C-4A95-2134-2760-03EB0714E29C}"/>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6" name="フッター プレースホルダー 5">
            <a:extLst>
              <a:ext uri="{FF2B5EF4-FFF2-40B4-BE49-F238E27FC236}">
                <a16:creationId xmlns:a16="http://schemas.microsoft.com/office/drawing/2014/main" id="{79C79480-9F25-7DF4-608D-AED581D7E02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956F6FD-C06D-312C-1920-E10B41B0F6C1}"/>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2834652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1AC3D-249E-DD90-A300-F1545CEF074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330F968-315D-02D5-640B-A2959DBEFE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F1B6605-DBE7-5BA7-9243-42292111BB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6EB6596-6123-E662-DA8B-67548AAAE722}"/>
              </a:ext>
            </a:extLst>
          </p:cNvPr>
          <p:cNvSpPr>
            <a:spLocks noGrp="1"/>
          </p:cNvSpPr>
          <p:nvPr>
            <p:ph type="dt" sz="half" idx="10"/>
          </p:nvPr>
        </p:nvSpPr>
        <p:spPr/>
        <p:txBody>
          <a:bodyPr/>
          <a:lstStyle/>
          <a:p>
            <a:fld id="{950DD88D-720E-6D43-ABB7-A71BE7C0ABA7}" type="datetimeFigureOut">
              <a:rPr kumimoji="1" lang="en-US" altLang="ja-JP" smtClean="0"/>
              <a:t>11/2/24</a:t>
            </a:fld>
            <a:endParaRPr kumimoji="1" lang="ja-JP" altLang="en-US"/>
          </a:p>
        </p:txBody>
      </p:sp>
      <p:sp>
        <p:nvSpPr>
          <p:cNvPr id="6" name="フッター プレースホルダー 5">
            <a:extLst>
              <a:ext uri="{FF2B5EF4-FFF2-40B4-BE49-F238E27FC236}">
                <a16:creationId xmlns:a16="http://schemas.microsoft.com/office/drawing/2014/main" id="{79E41FB8-3259-DE84-9B44-5D47CBC745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520C0DB-3DC7-006F-C013-4557857DF0FD}"/>
              </a:ext>
            </a:extLst>
          </p:cNvPr>
          <p:cNvSpPr>
            <a:spLocks noGrp="1"/>
          </p:cNvSpPr>
          <p:nvPr>
            <p:ph type="sldNum" sz="quarter" idx="12"/>
          </p:nvPr>
        </p:nvSpPr>
        <p:spPr/>
        <p:txBody>
          <a:body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384732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45F4AA4-34D3-D880-6C70-AD04B274CD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20D34B-9B13-8146-57B4-A7641FE819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68AB90-94EC-C45F-FF5A-3FB8A84B92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0DD88D-720E-6D43-ABB7-A71BE7C0ABA7}" type="datetimeFigureOut">
              <a:rPr kumimoji="1" lang="en-US" altLang="ja-JP" smtClean="0"/>
              <a:t>11/2/24</a:t>
            </a:fld>
            <a:endParaRPr kumimoji="1" lang="ja-JP" altLang="en-US"/>
          </a:p>
        </p:txBody>
      </p:sp>
      <p:sp>
        <p:nvSpPr>
          <p:cNvPr id="5" name="フッター プレースホルダー 4">
            <a:extLst>
              <a:ext uri="{FF2B5EF4-FFF2-40B4-BE49-F238E27FC236}">
                <a16:creationId xmlns:a16="http://schemas.microsoft.com/office/drawing/2014/main" id="{E3F89A8A-DF3F-D446-340D-CE9781E5B1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2D02FA1-91CA-EDCB-FA29-922A4B7B5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81B851-6187-5B4E-90FB-CC57F59569A7}" type="slidenum">
              <a:rPr kumimoji="1" lang="en-US" altLang="ja-JP" smtClean="0"/>
              <a:t>‹#›</a:t>
            </a:fld>
            <a:endParaRPr kumimoji="1" lang="ja-JP" altLang="en-US"/>
          </a:p>
        </p:txBody>
      </p:sp>
    </p:spTree>
    <p:extLst>
      <p:ext uri="{BB962C8B-B14F-4D97-AF65-F5344CB8AC3E}">
        <p14:creationId xmlns:p14="http://schemas.microsoft.com/office/powerpoint/2010/main" val="398114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A94E2803-8EA1-ABE5-8853-72295B88134C}"/>
              </a:ext>
            </a:extLst>
          </p:cNvPr>
          <p:cNvSpPr>
            <a:spLocks noGrp="1"/>
          </p:cNvSpPr>
          <p:nvPr>
            <p:ph type="title"/>
          </p:nvPr>
        </p:nvSpPr>
        <p:spPr>
          <a:xfrm>
            <a:off x="838200" y="365125"/>
            <a:ext cx="10515600" cy="1325563"/>
          </a:xfrm>
        </p:spPr>
        <p:txBody>
          <a:bodyPr>
            <a:normAutofit fontScale="90000"/>
          </a:bodyPr>
          <a:lstStyle/>
          <a:p>
            <a:br>
              <a:rPr kumimoji="1" lang="ja-JP" altLang="en-US" sz="3100" dirty="0"/>
            </a:br>
            <a:r>
              <a:rPr kumimoji="1" lang="ja-JP" altLang="en-US" sz="3100" dirty="0"/>
              <a:t>日本障害法学会第９回研究大会</a:t>
            </a:r>
            <a:r>
              <a:rPr kumimoji="1" lang="en-US" altLang="ja-JP" sz="3100" dirty="0"/>
              <a:t>(</a:t>
            </a:r>
            <a:r>
              <a:rPr kumimoji="1" lang="ja-JP" altLang="en-US" sz="3100" dirty="0"/>
              <a:t>２０２４年１１月２日）</a:t>
            </a:r>
            <a:br>
              <a:rPr kumimoji="1" lang="en-US" altLang="ja-JP" sz="3100" dirty="0"/>
            </a:br>
            <a:endParaRPr kumimoji="1" lang="ja-JP" altLang="en-US" sz="3100"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字幕 2">
            <a:extLst>
              <a:ext uri="{FF2B5EF4-FFF2-40B4-BE49-F238E27FC236}">
                <a16:creationId xmlns:a16="http://schemas.microsoft.com/office/drawing/2014/main" id="{22BEEA4D-AA6F-EE6A-63FA-3BB41788471D}"/>
              </a:ext>
            </a:extLst>
          </p:cNvPr>
          <p:cNvSpPr>
            <a:spLocks noGrp="1"/>
          </p:cNvSpPr>
          <p:nvPr>
            <p:ph idx="1"/>
          </p:nvPr>
        </p:nvSpPr>
        <p:spPr>
          <a:xfrm>
            <a:off x="838200" y="1825625"/>
            <a:ext cx="10515600" cy="4351338"/>
          </a:xfrm>
        </p:spPr>
        <p:txBody>
          <a:bodyPr>
            <a:normAutofit/>
          </a:bodyPr>
          <a:lstStyle/>
          <a:p>
            <a:pPr marL="0" indent="0">
              <a:buNone/>
            </a:pPr>
            <a:endParaRPr kumimoji="1" lang="ja-JP" altLang="en-US" dirty="0"/>
          </a:p>
          <a:p>
            <a:pPr marL="0" indent="0">
              <a:buNone/>
            </a:pPr>
            <a:r>
              <a:rPr kumimoji="1" lang="ja-JP" altLang="en-US" dirty="0"/>
              <a:t>判例研究１</a:t>
            </a:r>
          </a:p>
          <a:p>
            <a:pPr marL="0" indent="0">
              <a:buNone/>
            </a:pPr>
            <a:endParaRPr lang="ja-JP" altLang="en-US" dirty="0"/>
          </a:p>
          <a:p>
            <a:pPr marL="0" indent="0">
              <a:buNone/>
            </a:pPr>
            <a:r>
              <a:rPr lang="ja-JP" altLang="en-US" sz="3100" b="1" dirty="0"/>
              <a:t>ひとり親障害者の児童扶養手当と障害基礎年金の併給禁止</a:t>
            </a:r>
          </a:p>
          <a:p>
            <a:pPr marL="0" indent="0">
              <a:buNone/>
            </a:pPr>
            <a:r>
              <a:rPr lang="ja-JP" altLang="en-US" sz="2400" dirty="0"/>
              <a:t>（京都地判令和３年４月１６日判決）</a:t>
            </a:r>
          </a:p>
          <a:p>
            <a:pPr marL="0" indent="0">
              <a:buNone/>
            </a:pPr>
            <a:endParaRPr lang="ja-JP" altLang="en-US" dirty="0"/>
          </a:p>
          <a:p>
            <a:pPr marL="0" indent="0">
              <a:buNone/>
            </a:pPr>
            <a:r>
              <a:rPr lang="ja-JP" altLang="en-US" dirty="0"/>
              <a:t>　　　　　　　　　　　　　　　　</a:t>
            </a:r>
            <a:r>
              <a:rPr lang="ja-JP" altLang="en-US" sz="2400" dirty="0"/>
              <a:t>報告：弁護士　田中　俊</a:t>
            </a:r>
          </a:p>
        </p:txBody>
      </p:sp>
    </p:spTree>
    <p:extLst>
      <p:ext uri="{BB962C8B-B14F-4D97-AF65-F5344CB8AC3E}">
        <p14:creationId xmlns:p14="http://schemas.microsoft.com/office/powerpoint/2010/main" val="385690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73924D-0863-DC65-9B3F-39F529321E54}"/>
              </a:ext>
            </a:extLst>
          </p:cNvPr>
          <p:cNvSpPr>
            <a:spLocks noGrp="1"/>
          </p:cNvSpPr>
          <p:nvPr>
            <p:ph type="title"/>
          </p:nvPr>
        </p:nvSpPr>
        <p:spPr/>
        <p:txBody>
          <a:bodyPr/>
          <a:lstStyle/>
          <a:p>
            <a:r>
              <a:rPr lang="ja-JP" altLang="en-US" b="1"/>
              <a:t>本件訴訟の争点</a:t>
            </a:r>
          </a:p>
        </p:txBody>
      </p:sp>
      <p:sp>
        <p:nvSpPr>
          <p:cNvPr id="3" name="コンテンツ プレースホルダー 2">
            <a:extLst>
              <a:ext uri="{FF2B5EF4-FFF2-40B4-BE49-F238E27FC236}">
                <a16:creationId xmlns:a16="http://schemas.microsoft.com/office/drawing/2014/main" id="{1CA2B1DE-F25F-5AD9-9640-65F96498EE89}"/>
              </a:ext>
            </a:extLst>
          </p:cNvPr>
          <p:cNvSpPr>
            <a:spLocks noGrp="1"/>
          </p:cNvSpPr>
          <p:nvPr>
            <p:ph idx="1"/>
          </p:nvPr>
        </p:nvSpPr>
        <p:spPr/>
        <p:txBody>
          <a:bodyPr/>
          <a:lstStyle/>
          <a:p>
            <a:pPr marL="0" indent="0">
              <a:buNone/>
            </a:pPr>
            <a:r>
              <a:rPr lang="en-US" altLang="ja-JP"/>
              <a:t>①</a:t>
            </a:r>
            <a:r>
              <a:rPr lang="ja-JP" altLang="en-US"/>
              <a:t> 本件併給調整規定が法による</a:t>
            </a:r>
            <a:r>
              <a:rPr lang="ja-JP" altLang="en-US" b="1"/>
              <a:t>委任の範囲を逸脱するか</a:t>
            </a:r>
            <a:r>
              <a:rPr lang="ja-JP" altLang="en-US"/>
              <a:t>。</a:t>
            </a:r>
          </a:p>
          <a:p>
            <a:pPr marL="0" indent="0">
              <a:buNone/>
            </a:pPr>
            <a:endParaRPr lang="ja-JP" altLang="en-US"/>
          </a:p>
          <a:p>
            <a:pPr marL="0" indent="0">
              <a:buNone/>
            </a:pPr>
            <a:r>
              <a:rPr lang="en-US" altLang="ja-JP"/>
              <a:t>②</a:t>
            </a:r>
            <a:r>
              <a:rPr lang="ja-JP" altLang="en-US"/>
              <a:t> 本件併給調整規定が</a:t>
            </a:r>
            <a:r>
              <a:rPr lang="ja-JP" altLang="en-US" b="1"/>
              <a:t>憲法２５条</a:t>
            </a:r>
            <a:r>
              <a:rPr lang="ja-JP" altLang="en-US"/>
              <a:t>に違反するか。</a:t>
            </a:r>
          </a:p>
          <a:p>
            <a:pPr marL="0" indent="0">
              <a:buNone/>
            </a:pPr>
            <a:endParaRPr lang="ja-JP" altLang="en-US"/>
          </a:p>
          <a:p>
            <a:pPr marL="0" indent="0">
              <a:buNone/>
            </a:pPr>
            <a:r>
              <a:rPr lang="en-US" altLang="ja-JP"/>
              <a:t>③</a:t>
            </a:r>
            <a:r>
              <a:rPr lang="ja-JP" altLang="en-US"/>
              <a:t>本件併給調整規定が</a:t>
            </a:r>
            <a:r>
              <a:rPr lang="ja-JP" altLang="en-US" b="1"/>
              <a:t>憲法１４条</a:t>
            </a:r>
            <a:r>
              <a:rPr lang="ja-JP" altLang="en-US"/>
              <a:t>に違反するか。</a:t>
            </a:r>
          </a:p>
          <a:p>
            <a:pPr marL="0" indent="0">
              <a:buNone/>
            </a:pPr>
            <a:endParaRPr lang="ja-JP" altLang="en-US"/>
          </a:p>
          <a:p>
            <a:pPr marL="0" indent="0">
              <a:buNone/>
            </a:pPr>
            <a:r>
              <a:rPr lang="en-US" altLang="ja-JP"/>
              <a:t>④</a:t>
            </a:r>
            <a:r>
              <a:rPr lang="ja-JP" altLang="en-US"/>
              <a:t>本件併給調整規定が</a:t>
            </a:r>
            <a:r>
              <a:rPr lang="ja-JP" altLang="en-US" b="1"/>
              <a:t>国際人権規約</a:t>
            </a:r>
            <a:r>
              <a:rPr lang="ja-JP" altLang="en-US"/>
              <a:t>に違反するか。</a:t>
            </a:r>
          </a:p>
        </p:txBody>
      </p:sp>
    </p:spTree>
    <p:extLst>
      <p:ext uri="{BB962C8B-B14F-4D97-AF65-F5344CB8AC3E}">
        <p14:creationId xmlns:p14="http://schemas.microsoft.com/office/powerpoint/2010/main" val="3079887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33F385D-646D-44D6-89DF-B2A6193123D0}"/>
              </a:ext>
            </a:extLst>
          </p:cNvPr>
          <p:cNvSpPr/>
          <p:nvPr/>
        </p:nvSpPr>
        <p:spPr>
          <a:xfrm>
            <a:off x="1250950" y="596900"/>
            <a:ext cx="9798050" cy="4644348"/>
          </a:xfrm>
          <a:prstGeom prst="rect">
            <a:avLst/>
          </a:prstGeom>
        </p:spPr>
        <p:txBody>
          <a:bodyPr wrap="square">
            <a:spAutoFit/>
          </a:bodyPr>
          <a:lstStyle/>
          <a:p>
            <a:pPr lvl="0" defTabSz="914400">
              <a:lnSpc>
                <a:spcPct val="90000"/>
              </a:lnSpc>
              <a:spcBef>
                <a:spcPts val="1200"/>
              </a:spcBef>
              <a:spcAft>
                <a:spcPts val="200"/>
              </a:spcAft>
              <a:buClr>
                <a:srgbClr val="1CADE4"/>
              </a:buClr>
              <a:buSzPct val="100000"/>
            </a:pPr>
            <a:r>
              <a:rPr kumimoji="1" lang="ja-JP" altLang="en-US" sz="32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京都地裁判決の考え方</a:t>
            </a:r>
          </a:p>
          <a:p>
            <a:pPr lvl="0" defTabSz="914400">
              <a:lnSpc>
                <a:spcPct val="90000"/>
              </a:lnSpc>
              <a:spcBef>
                <a:spcPts val="1200"/>
              </a:spcBef>
              <a:spcAft>
                <a:spcPts val="200"/>
              </a:spcAft>
              <a:buClr>
                <a:srgbClr val="1CADE4"/>
              </a:buClr>
              <a:buSzPct val="100000"/>
            </a:pP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堀木訴訟の最高裁判決の論理から演繹的に判決を導いている。</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　障害基礎年金も児童扶養手当も所得保障の趣旨で給付されるもの</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　同一目的（所得保障）の給付間の調整は立法府ないしその委任を受けた</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行政府の広い裁量</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　憲法２５条に趣旨に応えて具体的にどのような立措置を講じるかの選択決定は</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立法府ないしその委任を受けた行政府の広い裁量に委ねられている。　</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CE7F146-6E5B-48E9-A682-D389A5378DCF}"/>
              </a:ext>
            </a:extLst>
          </p:cNvPr>
          <p:cNvSpPr>
            <a:spLocks noGrp="1"/>
          </p:cNvSpPr>
          <p:nvPr>
            <p:ph type="sldNum" sz="quarter" idx="12"/>
          </p:nvPr>
        </p:nvSpPr>
        <p:spPr/>
        <p:txBody>
          <a:bodyPr/>
          <a:lstStyle/>
          <a:p>
            <a:fld id="{499176B5-6DBA-404A-B142-646A5CB74735}" type="slidenum">
              <a:rPr kumimoji="1" lang="ja-JP" altLang="en-US" smtClean="0"/>
              <a:t>11</a:t>
            </a:fld>
            <a:endParaRPr kumimoji="1" lang="ja-JP" altLang="en-US"/>
          </a:p>
        </p:txBody>
      </p:sp>
    </p:spTree>
    <p:extLst>
      <p:ext uri="{BB962C8B-B14F-4D97-AF65-F5344CB8AC3E}">
        <p14:creationId xmlns:p14="http://schemas.microsoft.com/office/powerpoint/2010/main" val="279556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BBD67E-6761-4A37-08BF-030968ED8214}"/>
              </a:ext>
            </a:extLst>
          </p:cNvPr>
          <p:cNvSpPr>
            <a:spLocks noGrp="1"/>
          </p:cNvSpPr>
          <p:nvPr>
            <p:ph type="title"/>
          </p:nvPr>
        </p:nvSpPr>
        <p:spPr/>
        <p:txBody>
          <a:bodyPr/>
          <a:lstStyle/>
          <a:p>
            <a:r>
              <a:rPr lang="ja-JP" altLang="en-US" dirty="0"/>
              <a:t>法の変遷（１）</a:t>
            </a:r>
          </a:p>
        </p:txBody>
      </p:sp>
      <p:sp>
        <p:nvSpPr>
          <p:cNvPr id="3" name="コンテンツ プレースホルダー 2">
            <a:extLst>
              <a:ext uri="{FF2B5EF4-FFF2-40B4-BE49-F238E27FC236}">
                <a16:creationId xmlns:a16="http://schemas.microsoft.com/office/drawing/2014/main" id="{1ED2104E-7E32-07E3-61AA-15439552FF8B}"/>
              </a:ext>
            </a:extLst>
          </p:cNvPr>
          <p:cNvSpPr>
            <a:spLocks noGrp="1"/>
          </p:cNvSpPr>
          <p:nvPr>
            <p:ph idx="1"/>
          </p:nvPr>
        </p:nvSpPr>
        <p:spPr/>
        <p:txBody>
          <a:bodyPr>
            <a:normAutofit fontScale="92500" lnSpcReduction="10000"/>
          </a:bodyPr>
          <a:lstStyle/>
          <a:p>
            <a:pPr marL="0" indent="0">
              <a:buNone/>
            </a:pPr>
            <a:r>
              <a:rPr lang="en-US" altLang="ja-JP" sz="2000" b="1" i="0" u="sng" dirty="0">
                <a:solidFill>
                  <a:srgbClr val="000000"/>
                </a:solidFill>
                <a:effectLst/>
                <a:latin typeface="HiraKakuProN-W3"/>
                <a:ea typeface="Hiragino Kaku Gothic ProN" panose="020B0300000000000000" pitchFamily="34" charset="-128"/>
                <a:cs typeface="ＭＳ Ｐゴシック" panose="020B0600070205080204" pitchFamily="34" charset="-128"/>
              </a:rPr>
              <a:t>1962</a:t>
            </a:r>
            <a:r>
              <a:rPr lang="ja-JP" altLang="ja-JP" sz="2000" b="1" i="0" u="sng" dirty="0">
                <a:solidFill>
                  <a:srgbClr val="000000"/>
                </a:solidFill>
                <a:effectLst/>
                <a:latin typeface="HiraKakuProN-W3"/>
                <a:ea typeface="ＭＳ Ｐゴシック" panose="020B0600070205080204" pitchFamily="34" charset="-128"/>
                <a:cs typeface="ＭＳ Ｐゴシック" panose="020B0600070205080204" pitchFamily="34" charset="-128"/>
              </a:rPr>
              <a:t>（昭和</a:t>
            </a:r>
            <a:r>
              <a:rPr lang="en-US" altLang="ja-JP" sz="2000" b="1" i="0" u="sng" dirty="0">
                <a:solidFill>
                  <a:srgbClr val="000000"/>
                </a:solidFill>
                <a:effectLst/>
                <a:latin typeface="HiraKakuProN-W3"/>
                <a:ea typeface="Hiragino Kaku Gothic ProN" panose="020B0300000000000000" pitchFamily="34" charset="-128"/>
                <a:cs typeface="ＭＳ Ｐゴシック" panose="020B0600070205080204" pitchFamily="34" charset="-128"/>
              </a:rPr>
              <a:t>37</a:t>
            </a:r>
            <a:r>
              <a:rPr lang="ja-JP" altLang="ja-JP" sz="2000" b="1" i="0" u="sng" dirty="0">
                <a:solidFill>
                  <a:srgbClr val="000000"/>
                </a:solidFill>
                <a:effectLst/>
                <a:latin typeface="HiraKakuProN-W3"/>
                <a:ea typeface="ＭＳ Ｐゴシック" panose="020B0600070205080204" pitchFamily="34" charset="-128"/>
                <a:cs typeface="ＭＳ Ｐゴシック" panose="020B0600070205080204" pitchFamily="34" charset="-128"/>
              </a:rPr>
              <a:t>）年</a:t>
            </a:r>
            <a:r>
              <a:rPr lang="ja-JP" altLang="ja-JP" sz="2000" b="0" i="0" u="sng" dirty="0">
                <a:solidFill>
                  <a:srgbClr val="000000"/>
                </a:solidFill>
                <a:effectLst/>
                <a:latin typeface="HiraKakuProN-W3"/>
                <a:ea typeface="ＭＳ Ｐゴシック" panose="020B0600070205080204" pitchFamily="34" charset="-128"/>
                <a:cs typeface="ＭＳ Ｐゴシック" panose="020B0600070205080204" pitchFamily="34" charset="-128"/>
              </a:rPr>
              <a:t>　</a:t>
            </a:r>
            <a:r>
              <a:rPr lang="ja-JP" altLang="ja-JP" sz="2000" b="1" i="0" u="sng" dirty="0">
                <a:solidFill>
                  <a:srgbClr val="000000"/>
                </a:solidFill>
                <a:effectLst/>
                <a:latin typeface="HiraKakuProN-W3"/>
                <a:ea typeface="ＭＳ Ｐゴシック" panose="020B0600070205080204" pitchFamily="34" charset="-128"/>
                <a:cs typeface="ＭＳ Ｐゴシック" panose="020B0600070205080204" pitchFamily="34" charset="-128"/>
              </a:rPr>
              <a:t>児童扶養手当制度が創設</a:t>
            </a:r>
            <a:endParaRPr lang="ja-JP" altLang="en-US" sz="2000" u="sng" dirty="0">
              <a:solidFill>
                <a:srgbClr val="000000"/>
              </a:solidFill>
              <a:latin typeface="Hiragino Kaku Gothic ProN" panose="020B0300000000000000" pitchFamily="34" charset="-128"/>
              <a:ea typeface="Hiragino Kaku Gothic ProN" panose="020B0300000000000000" pitchFamily="34" charset="-128"/>
              <a:cs typeface="ＭＳ Ｐゴシック" panose="020B0600070205080204" pitchFamily="34" charset="-128"/>
            </a:endParaRPr>
          </a:p>
          <a:p>
            <a:pPr marL="0" indent="0">
              <a:buNone/>
            </a:pPr>
            <a:r>
              <a:rPr lang="ja-JP" altLang="ja-JP"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　</a:t>
            </a:r>
            <a:r>
              <a:rPr lang="ja-JP" altLang="en-US"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死別の</a:t>
            </a:r>
            <a:r>
              <a:rPr lang="ja-JP" altLang="ja-JP" sz="2000" b="1" i="0" dirty="0">
                <a:solidFill>
                  <a:srgbClr val="000000"/>
                </a:solidFill>
                <a:effectLst/>
                <a:latin typeface="HiraKakuProN-W3"/>
                <a:ea typeface="ＭＳ Ｐゴシック" panose="020B0600070205080204" pitchFamily="34" charset="-128"/>
                <a:cs typeface="ＭＳ Ｐゴシック" panose="020B0600070205080204" pitchFamily="34" charset="-128"/>
              </a:rPr>
              <a:t>母子福祉年金の補完的制度</a:t>
            </a:r>
            <a:r>
              <a:rPr lang="ja-JP" altLang="ja-JP"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として児童扶養手当制度が創設された。</a:t>
            </a:r>
            <a:endParaRPr lang="ja-JP" altLang="en-US" sz="2000" dirty="0">
              <a:solidFill>
                <a:srgbClr val="000000"/>
              </a:solidFill>
              <a:latin typeface="Hiragino Kaku Gothic ProN" panose="020B0300000000000000" pitchFamily="34" charset="-128"/>
              <a:ea typeface="Hiragino Kaku Gothic ProN" panose="020B0300000000000000" pitchFamily="34" charset="-128"/>
              <a:cs typeface="ＭＳ Ｐゴシック" panose="020B0600070205080204" pitchFamily="34" charset="-128"/>
            </a:endParaRPr>
          </a:p>
          <a:p>
            <a:pPr marL="0" indent="0">
              <a:buNone/>
            </a:pPr>
            <a:r>
              <a:rPr lang="ja-JP" altLang="ja-JP"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　児童扶養手当は、離婚等により稼得能力が失われた</a:t>
            </a:r>
            <a:r>
              <a:rPr lang="ja-JP" altLang="ja-JP" sz="2000" b="1" i="0" dirty="0">
                <a:solidFill>
                  <a:srgbClr val="000000"/>
                </a:solidFill>
                <a:effectLst/>
                <a:latin typeface="HiraKakuProN-W3"/>
                <a:ea typeface="ＭＳ Ｐゴシック" panose="020B0600070205080204" pitchFamily="34" charset="-128"/>
                <a:cs typeface="ＭＳ Ｐゴシック" panose="020B0600070205080204" pitchFamily="34" charset="-128"/>
              </a:rPr>
              <a:t>生別母子世帯に対し、その所得を補う（所</a:t>
            </a:r>
            <a:endParaRPr lang="ja-JP" altLang="en-US" sz="2000" b="1" i="0" dirty="0">
              <a:solidFill>
                <a:srgbClr val="000000"/>
              </a:solidFill>
              <a:effectLst/>
              <a:latin typeface="HiraKakuProN-W3"/>
              <a:ea typeface="ＭＳ Ｐゴシック" panose="020B0600070205080204" pitchFamily="34" charset="-128"/>
              <a:cs typeface="ＭＳ Ｐゴシック" panose="020B0600070205080204" pitchFamily="34" charset="-128"/>
            </a:endParaRPr>
          </a:p>
          <a:p>
            <a:pPr marL="0" indent="0">
              <a:buNone/>
            </a:pPr>
            <a:r>
              <a:rPr lang="ja-JP" altLang="ja-JP" sz="2000" b="1" i="0" dirty="0">
                <a:solidFill>
                  <a:srgbClr val="000000"/>
                </a:solidFill>
                <a:effectLst/>
                <a:latin typeface="HiraKakuProN-W3"/>
                <a:ea typeface="ＭＳ Ｐゴシック" panose="020B0600070205080204" pitchFamily="34" charset="-128"/>
                <a:cs typeface="ＭＳ Ｐゴシック" panose="020B0600070205080204" pitchFamily="34" charset="-128"/>
              </a:rPr>
              <a:t>得保障）趣旨の制度</a:t>
            </a:r>
            <a:r>
              <a:rPr lang="ja-JP" altLang="ja-JP"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として生まれた。</a:t>
            </a:r>
            <a:endParaRPr lang="ja-JP" altLang="en-US" sz="2000" dirty="0">
              <a:solidFill>
                <a:srgbClr val="000000"/>
              </a:solidFill>
              <a:latin typeface="Hiragino Kaku Gothic ProN" panose="020B0300000000000000" pitchFamily="34" charset="-128"/>
              <a:ea typeface="Hiragino Kaku Gothic ProN" panose="020B0300000000000000" pitchFamily="34" charset="-128"/>
              <a:cs typeface="ＭＳ Ｐゴシック" panose="020B0600070205080204" pitchFamily="34" charset="-128"/>
            </a:endParaRPr>
          </a:p>
          <a:p>
            <a:pPr marL="0" indent="0">
              <a:buNone/>
            </a:pPr>
            <a:r>
              <a:rPr lang="ja-JP" altLang="ja-JP"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　</a:t>
            </a:r>
            <a:r>
              <a:rPr lang="en-US" altLang="ja-JP" sz="2000" b="0" i="0" dirty="0">
                <a:solidFill>
                  <a:srgbClr val="000000"/>
                </a:solidFill>
                <a:effectLst/>
                <a:latin typeface="HiraKakuProN-W3"/>
                <a:ea typeface="Hiragino Kaku Gothic ProN" panose="020B0300000000000000" pitchFamily="34" charset="-128"/>
                <a:cs typeface="ＭＳ Ｐゴシック" panose="020B0600070205080204" pitchFamily="34" charset="-128"/>
              </a:rPr>
              <a:t>→</a:t>
            </a:r>
            <a:r>
              <a:rPr lang="ja-JP" altLang="en-US" sz="2000" dirty="0">
                <a:solidFill>
                  <a:srgbClr val="000000"/>
                </a:solidFill>
                <a:latin typeface="HiraKakuProN-W3"/>
                <a:ea typeface="Hiragino Kaku Gothic ProN" panose="020B0300000000000000" pitchFamily="34" charset="-128"/>
                <a:cs typeface="ＭＳ Ｐゴシック" panose="020B0600070205080204" pitchFamily="34" charset="-128"/>
              </a:rPr>
              <a:t>２</a:t>
            </a:r>
            <a:r>
              <a:rPr lang="ja-JP" altLang="en-US" sz="2000" b="0" i="0" dirty="0">
                <a:solidFill>
                  <a:srgbClr val="000000"/>
                </a:solidFill>
                <a:effectLst/>
                <a:latin typeface="HiraKakuProN-W3"/>
                <a:ea typeface="Hiragino Kaku Gothic ProN" panose="020B0300000000000000" pitchFamily="34" charset="-128"/>
                <a:cs typeface="ＭＳ Ｐゴシック" panose="020B0600070205080204" pitchFamily="34" charset="-128"/>
              </a:rPr>
              <a:t>重の社会保障給付を避けるために、</a:t>
            </a:r>
            <a:r>
              <a:rPr lang="ja-JP" altLang="ja-JP"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公的年金給付を受けるときは、児童扶養手当を支給</a:t>
            </a:r>
            <a:endParaRPr lang="ja-JP" altLang="en-US" sz="2000" b="0" i="0" dirty="0">
              <a:solidFill>
                <a:srgbClr val="000000"/>
              </a:solidFill>
              <a:effectLst/>
              <a:latin typeface="HiraKakuProN-W3"/>
              <a:ea typeface="ＭＳ Ｐゴシック" panose="020B0600070205080204" pitchFamily="34" charset="-128"/>
              <a:cs typeface="ＭＳ Ｐゴシック" panose="020B0600070205080204" pitchFamily="34" charset="-128"/>
            </a:endParaRPr>
          </a:p>
          <a:p>
            <a:pPr marL="0" indent="0">
              <a:buNone/>
            </a:pPr>
            <a:r>
              <a:rPr lang="ja-JP" altLang="ja-JP" sz="2000" b="0" i="0" dirty="0">
                <a:solidFill>
                  <a:srgbClr val="000000"/>
                </a:solidFill>
                <a:effectLst/>
                <a:latin typeface="HiraKakuProN-W3"/>
                <a:ea typeface="ＭＳ Ｐゴシック" panose="020B0600070205080204" pitchFamily="34" charset="-128"/>
                <a:cs typeface="ＭＳ Ｐゴシック" panose="020B0600070205080204" pitchFamily="34" charset="-128"/>
              </a:rPr>
              <a:t>されないものとされた。</a:t>
            </a:r>
            <a:endParaRPr lang="ja-JP" altLang="en-US" sz="2000" b="0" i="0" dirty="0">
              <a:solidFill>
                <a:srgbClr val="000000"/>
              </a:solidFill>
              <a:effectLst/>
              <a:latin typeface="HiraKakuProN-W3"/>
              <a:ea typeface="ＭＳ Ｐゴシック" panose="020B0600070205080204" pitchFamily="34" charset="-128"/>
              <a:cs typeface="ＭＳ Ｐゴシック" panose="020B0600070205080204" pitchFamily="34" charset="-128"/>
            </a:endParaRPr>
          </a:p>
          <a:p>
            <a:pPr marL="0" indent="0">
              <a:buNone/>
            </a:pPr>
            <a:r>
              <a:rPr lang="en-US" altLang="ja-JP"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1973</a:t>
            </a:r>
            <a:r>
              <a:rPr lang="ja-JP" altLang="en-US"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（昭和</a:t>
            </a:r>
            <a:r>
              <a:rPr lang="en-US" altLang="ja-JP"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48</a:t>
            </a:r>
            <a:r>
              <a:rPr lang="ja-JP" altLang="en-US"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）年改正　</a:t>
            </a:r>
            <a:r>
              <a:rPr lang="ja-JP" altLang="en-US" sz="2000" dirty="0">
                <a:solidFill>
                  <a:srgbClr val="000000"/>
                </a:solidFill>
                <a:effectLst/>
                <a:latin typeface="HiraKakuProN-W3"/>
                <a:ea typeface="ＭＳ Ｐゴシック" panose="020B0600070205080204" pitchFamily="34" charset="-128"/>
                <a:cs typeface="ＭＳ Ｐゴシック" panose="020B0600070205080204" pitchFamily="34" charset="-128"/>
              </a:rPr>
              <a:t>老齢福祉年金又は障害福祉年金を受給している母等に対して、児童扶養</a:t>
            </a:r>
          </a:p>
          <a:p>
            <a:pPr marL="0" indent="0">
              <a:buNone/>
            </a:pPr>
            <a:r>
              <a:rPr lang="ja-JP" altLang="en-US" sz="2000" dirty="0">
                <a:solidFill>
                  <a:srgbClr val="000000"/>
                </a:solidFill>
                <a:effectLst/>
                <a:latin typeface="HiraKakuProN-W3"/>
                <a:ea typeface="ＭＳ Ｐゴシック" panose="020B0600070205080204" pitchFamily="34" charset="-128"/>
                <a:cs typeface="ＭＳ Ｐゴシック" panose="020B0600070205080204" pitchFamily="34" charset="-128"/>
              </a:rPr>
              <a:t>手当が支給されることになった。</a:t>
            </a:r>
          </a:p>
          <a:p>
            <a:pPr marL="0" indent="0">
              <a:buNone/>
            </a:pPr>
            <a:r>
              <a:rPr lang="en-US" altLang="ja-JP" sz="2000" b="1" u="sng" dirty="0">
                <a:solidFill>
                  <a:srgbClr val="000000"/>
                </a:solidFill>
                <a:latin typeface="HiraKakuProN-W3"/>
                <a:ea typeface="ＭＳ Ｐゴシック" panose="020B0600070205080204" pitchFamily="34" charset="-128"/>
                <a:cs typeface="ＭＳ Ｐゴシック" panose="020B0600070205080204" pitchFamily="34" charset="-128"/>
              </a:rPr>
              <a:t>1985</a:t>
            </a:r>
            <a:r>
              <a:rPr lang="ja-JP" altLang="en-US" sz="2000" b="1" u="sng" dirty="0">
                <a:solidFill>
                  <a:srgbClr val="000000"/>
                </a:solidFill>
                <a:latin typeface="HiraKakuProN-W3"/>
                <a:ea typeface="ＭＳ Ｐゴシック" panose="020B0600070205080204" pitchFamily="34" charset="-128"/>
                <a:cs typeface="ＭＳ Ｐゴシック" panose="020B0600070205080204" pitchFamily="34" charset="-128"/>
              </a:rPr>
              <a:t>（昭和</a:t>
            </a:r>
            <a:r>
              <a:rPr lang="en-US" altLang="ja-JP" sz="2000" b="1" u="sng" dirty="0">
                <a:solidFill>
                  <a:srgbClr val="000000"/>
                </a:solidFill>
                <a:latin typeface="HiraKakuProN-W3"/>
                <a:ea typeface="ＭＳ Ｐゴシック" panose="020B0600070205080204" pitchFamily="34" charset="-128"/>
                <a:cs typeface="ＭＳ Ｐゴシック" panose="020B0600070205080204" pitchFamily="34" charset="-128"/>
              </a:rPr>
              <a:t>60</a:t>
            </a:r>
            <a:r>
              <a:rPr lang="ja-JP" altLang="en-US" sz="2000" b="1" u="sng" dirty="0">
                <a:solidFill>
                  <a:srgbClr val="000000"/>
                </a:solidFill>
                <a:latin typeface="HiraKakuProN-W3"/>
                <a:ea typeface="ＭＳ Ｐゴシック" panose="020B0600070205080204" pitchFamily="34" charset="-128"/>
                <a:cs typeface="ＭＳ Ｐゴシック" panose="020B0600070205080204" pitchFamily="34" charset="-128"/>
              </a:rPr>
              <a:t>）年改正　</a:t>
            </a:r>
            <a:r>
              <a:rPr lang="ja-JP" altLang="en-US" sz="2000" dirty="0">
                <a:solidFill>
                  <a:srgbClr val="000000"/>
                </a:solidFill>
                <a:latin typeface="HiraKakuProN-W3"/>
                <a:ea typeface="ＭＳ Ｐゴシック" panose="020B0600070205080204" pitchFamily="34" charset="-128"/>
                <a:cs typeface="ＭＳ Ｐゴシック" panose="020B0600070205080204" pitchFamily="34" charset="-128"/>
              </a:rPr>
              <a:t>国民年金法が改正、障害福祉年金（無拠出制）廃止。代わって、</a:t>
            </a:r>
            <a:r>
              <a:rPr lang="ja-JP" altLang="en-US" sz="2000" b="1" dirty="0">
                <a:solidFill>
                  <a:srgbClr val="000000"/>
                </a:solidFill>
                <a:latin typeface="HiraKakuProN-W3"/>
                <a:ea typeface="ＭＳ Ｐゴシック" panose="020B0600070205080204" pitchFamily="34" charset="-128"/>
                <a:cs typeface="ＭＳ Ｐゴシック" panose="020B0600070205080204" pitchFamily="34" charset="-128"/>
              </a:rPr>
              <a:t>障害基礎</a:t>
            </a:r>
          </a:p>
          <a:p>
            <a:pPr marL="0" indent="0">
              <a:buNone/>
            </a:pPr>
            <a:r>
              <a:rPr lang="ja-JP" altLang="en-US" sz="2000" b="1" dirty="0">
                <a:solidFill>
                  <a:srgbClr val="000000"/>
                </a:solidFill>
                <a:latin typeface="HiraKakuProN-W3"/>
                <a:ea typeface="ＭＳ Ｐゴシック" panose="020B0600070205080204" pitchFamily="34" charset="-128"/>
                <a:cs typeface="ＭＳ Ｐゴシック" panose="020B0600070205080204" pitchFamily="34" charset="-128"/>
              </a:rPr>
              <a:t>年金</a:t>
            </a:r>
            <a:r>
              <a:rPr lang="ja-JP" altLang="en-US" sz="2000" dirty="0">
                <a:solidFill>
                  <a:srgbClr val="000000"/>
                </a:solidFill>
                <a:latin typeface="HiraKakuProN-W3"/>
                <a:ea typeface="ＭＳ Ｐゴシック" panose="020B0600070205080204" pitchFamily="34" charset="-128"/>
                <a:cs typeface="ＭＳ Ｐゴシック" panose="020B0600070205080204" pitchFamily="34" charset="-128"/>
              </a:rPr>
              <a:t>（拠出性）を支給。障害基礎年金の受給者がその権利を取得した当時その者によって</a:t>
            </a:r>
            <a:r>
              <a:rPr lang="ja-JP" altLang="en-US" sz="2000" b="1" dirty="0">
                <a:solidFill>
                  <a:srgbClr val="000000"/>
                </a:solidFill>
                <a:latin typeface="HiraKakuProN-W3"/>
                <a:ea typeface="ＭＳ Ｐゴシック" panose="020B0600070205080204" pitchFamily="34" charset="-128"/>
                <a:cs typeface="ＭＳ Ｐゴシック" panose="020B0600070205080204" pitchFamily="34" charset="-128"/>
              </a:rPr>
              <a:t>生計を</a:t>
            </a:r>
          </a:p>
          <a:p>
            <a:pPr marL="0" indent="0">
              <a:buNone/>
            </a:pPr>
            <a:r>
              <a:rPr lang="ja-JP" altLang="en-US" sz="2000" b="1" dirty="0">
                <a:solidFill>
                  <a:srgbClr val="000000"/>
                </a:solidFill>
                <a:latin typeface="HiraKakuProN-W3"/>
                <a:ea typeface="ＭＳ Ｐゴシック" panose="020B0600070205080204" pitchFamily="34" charset="-128"/>
                <a:cs typeface="ＭＳ Ｐゴシック" panose="020B0600070205080204" pitchFamily="34" charset="-128"/>
              </a:rPr>
              <a:t>維持していた子</a:t>
            </a:r>
            <a:r>
              <a:rPr lang="ja-JP" altLang="en-US" sz="2000" dirty="0">
                <a:solidFill>
                  <a:srgbClr val="000000"/>
                </a:solidFill>
                <a:latin typeface="HiraKakuProN-W3"/>
                <a:ea typeface="ＭＳ Ｐゴシック" panose="020B0600070205080204" pitchFamily="34" charset="-128"/>
                <a:cs typeface="ＭＳ Ｐゴシック" panose="020B0600070205080204" pitchFamily="34" charset="-128"/>
              </a:rPr>
              <a:t>がある場合には、年金額に</a:t>
            </a:r>
            <a:r>
              <a:rPr lang="ja-JP" altLang="en-US" sz="2000" b="1" dirty="0">
                <a:solidFill>
                  <a:srgbClr val="000000"/>
                </a:solidFill>
                <a:latin typeface="HiraKakuProN-W3"/>
                <a:ea typeface="ＭＳ Ｐゴシック" panose="020B0600070205080204" pitchFamily="34" charset="-128"/>
                <a:cs typeface="ＭＳ Ｐゴシック" panose="020B0600070205080204" pitchFamily="34" charset="-128"/>
              </a:rPr>
              <a:t>加算（子加算）</a:t>
            </a:r>
            <a:r>
              <a:rPr lang="ja-JP" altLang="en-US" sz="2000" dirty="0">
                <a:solidFill>
                  <a:srgbClr val="000000"/>
                </a:solidFill>
                <a:latin typeface="HiraKakuProN-W3"/>
                <a:ea typeface="ＭＳ Ｐゴシック" panose="020B0600070205080204" pitchFamily="34" charset="-128"/>
                <a:cs typeface="ＭＳ Ｐゴシック" panose="020B0600070205080204" pitchFamily="34" charset="-128"/>
              </a:rPr>
              <a:t>がされることになった。</a:t>
            </a:r>
          </a:p>
          <a:p>
            <a:pPr marL="0" indent="0">
              <a:buNone/>
            </a:pPr>
            <a:r>
              <a:rPr lang="en-US" altLang="ja-JP"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2010</a:t>
            </a:r>
            <a:r>
              <a:rPr lang="ja-JP" altLang="en-US"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（平成</a:t>
            </a:r>
            <a:r>
              <a:rPr lang="en-US" altLang="ja-JP"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22</a:t>
            </a:r>
            <a:r>
              <a:rPr lang="ja-JP" altLang="en-US" sz="2000" b="1" u="sng" dirty="0">
                <a:solidFill>
                  <a:srgbClr val="000000"/>
                </a:solidFill>
                <a:effectLst/>
                <a:latin typeface="HiraKakuProN-W3"/>
                <a:ea typeface="ＭＳ Ｐゴシック" panose="020B0600070205080204" pitchFamily="34" charset="-128"/>
                <a:cs typeface="ＭＳ Ｐゴシック" panose="020B0600070205080204" pitchFamily="34" charset="-128"/>
              </a:rPr>
              <a:t>）年</a:t>
            </a:r>
            <a:r>
              <a:rPr lang="ja-JP" altLang="en-US" sz="2000" dirty="0">
                <a:solidFill>
                  <a:srgbClr val="000000"/>
                </a:solidFill>
                <a:effectLst/>
                <a:latin typeface="HiraKakuProN-W3"/>
                <a:ea typeface="ＭＳ Ｐゴシック" panose="020B0600070205080204" pitchFamily="34" charset="-128"/>
                <a:cs typeface="ＭＳ Ｐゴシック" panose="020B0600070205080204" pitchFamily="34" charset="-128"/>
              </a:rPr>
              <a:t>　母子だけでなく父子家庭の父にも支給することになる</a:t>
            </a:r>
          </a:p>
          <a:p>
            <a:pPr marL="0" indent="0">
              <a:buNone/>
            </a:pPr>
            <a:endParaRPr lang="ja-JP" altLang="en-US" sz="1800" dirty="0">
              <a:solidFill>
                <a:srgbClr val="000000"/>
              </a:solidFill>
              <a:effectLst/>
              <a:latin typeface="HiraKakuProN-W3"/>
              <a:ea typeface="ＭＳ Ｐゴシック" panose="020B0600070205080204" pitchFamily="34" charset="-128"/>
              <a:cs typeface="ＭＳ Ｐゴシック" panose="020B0600070205080204" pitchFamily="34" charset="-128"/>
            </a:endParaRPr>
          </a:p>
          <a:p>
            <a:pPr marL="0" indent="0">
              <a:buNone/>
            </a:pPr>
            <a:endParaRPr lang="ja-JP" altLang="en-US" sz="1800" dirty="0">
              <a:solidFill>
                <a:srgbClr val="000000"/>
              </a:solidFill>
              <a:latin typeface="HiraKakuProN-W3"/>
              <a:ea typeface="ＭＳ Ｐゴシック" panose="020B0600070205080204" pitchFamily="34" charset="-128"/>
              <a:cs typeface="ＭＳ Ｐゴシック" panose="020B0600070205080204" pitchFamily="34" charset="-128"/>
            </a:endParaRPr>
          </a:p>
          <a:p>
            <a:pPr marL="0" indent="0">
              <a:buNone/>
            </a:pPr>
            <a:endParaRPr lang="ja-JP" altLang="ja-JP" sz="1800" dirty="0">
              <a:solidFill>
                <a:srgbClr val="000000"/>
              </a:solidFill>
              <a:effectLst/>
              <a:latin typeface="Hiragino Kaku Gothic ProN" panose="020B0300000000000000" pitchFamily="34" charset="-128"/>
              <a:ea typeface="Hiragino Kaku Gothic ProN" panose="020B0300000000000000" pitchFamily="34" charset="-128"/>
              <a:cs typeface="ＭＳ Ｐゴシック" panose="020B0600070205080204" pitchFamily="34" charset="-128"/>
            </a:endParaRPr>
          </a:p>
          <a:p>
            <a:endParaRPr lang="ja-JP" altLang="en-US" dirty="0"/>
          </a:p>
        </p:txBody>
      </p:sp>
    </p:spTree>
    <p:extLst>
      <p:ext uri="{BB962C8B-B14F-4D97-AF65-F5344CB8AC3E}">
        <p14:creationId xmlns:p14="http://schemas.microsoft.com/office/powerpoint/2010/main" val="1419616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E26C12-6184-3F86-58A1-34572F7E986B}"/>
              </a:ext>
            </a:extLst>
          </p:cNvPr>
          <p:cNvSpPr>
            <a:spLocks noGrp="1"/>
          </p:cNvSpPr>
          <p:nvPr>
            <p:ph type="title"/>
          </p:nvPr>
        </p:nvSpPr>
        <p:spPr/>
        <p:txBody>
          <a:bodyPr/>
          <a:lstStyle/>
          <a:p>
            <a:r>
              <a:rPr lang="ja-JP" altLang="en-US" dirty="0"/>
              <a:t>法</a:t>
            </a:r>
            <a:r>
              <a:rPr kumimoji="1" lang="ja-JP" altLang="en-US" dirty="0"/>
              <a:t>の変遷（２）</a:t>
            </a:r>
          </a:p>
        </p:txBody>
      </p:sp>
      <p:sp>
        <p:nvSpPr>
          <p:cNvPr id="3" name="コンテンツ プレースホルダー 2">
            <a:extLst>
              <a:ext uri="{FF2B5EF4-FFF2-40B4-BE49-F238E27FC236}">
                <a16:creationId xmlns:a16="http://schemas.microsoft.com/office/drawing/2014/main" id="{5723B5DF-44CB-FB46-5EC9-C548907416A4}"/>
              </a:ext>
            </a:extLst>
          </p:cNvPr>
          <p:cNvSpPr>
            <a:spLocks noGrp="1"/>
          </p:cNvSpPr>
          <p:nvPr>
            <p:ph idx="1"/>
          </p:nvPr>
        </p:nvSpPr>
        <p:spPr/>
        <p:txBody>
          <a:bodyPr>
            <a:normAutofit fontScale="85000" lnSpcReduction="20000"/>
          </a:bodyPr>
          <a:lstStyle/>
          <a:p>
            <a:pPr marL="0" indent="0">
              <a:buNone/>
            </a:pPr>
            <a:r>
              <a:rPr kumimoji="1" lang="en-US" altLang="ja-JP" b="1" u="sng" dirty="0"/>
              <a:t>2011</a:t>
            </a:r>
            <a:r>
              <a:rPr kumimoji="1" lang="ja-JP" altLang="en-US" b="1" u="sng" dirty="0"/>
              <a:t>（平成</a:t>
            </a:r>
            <a:r>
              <a:rPr kumimoji="1" lang="en-US" altLang="ja-JP" b="1" u="sng" dirty="0"/>
              <a:t>23</a:t>
            </a:r>
            <a:r>
              <a:rPr kumimoji="1" lang="ja-JP" altLang="en-US" b="1" u="sng" dirty="0"/>
              <a:t>）年　</a:t>
            </a:r>
            <a:r>
              <a:rPr kumimoji="1" lang="ja-JP" altLang="en-US" dirty="0"/>
              <a:t>受給権発生時に生計を維持している子があ</a:t>
            </a:r>
          </a:p>
          <a:p>
            <a:pPr marL="0" indent="0">
              <a:buNone/>
            </a:pPr>
            <a:r>
              <a:rPr kumimoji="1" lang="ja-JP" altLang="en-US" dirty="0"/>
              <a:t>る場合のみ支給されていた子加算が、</a:t>
            </a:r>
            <a:r>
              <a:rPr kumimoji="1" lang="ja-JP" altLang="en-US" b="1" dirty="0"/>
              <a:t>国民年金法の改正により、</a:t>
            </a:r>
          </a:p>
          <a:p>
            <a:pPr marL="0" indent="0">
              <a:buNone/>
            </a:pPr>
            <a:r>
              <a:rPr kumimoji="1" lang="ja-JP" altLang="en-US" b="1" dirty="0"/>
              <a:t>障害基礎年金の受給権発生後に子を持ち、その子の生計を維持し</a:t>
            </a:r>
          </a:p>
          <a:p>
            <a:pPr marL="0" indent="0">
              <a:buNone/>
            </a:pPr>
            <a:r>
              <a:rPr kumimoji="1" lang="ja-JP" altLang="en-US" b="1" dirty="0"/>
              <a:t>ている場合にも子加算が支給されるようになった。</a:t>
            </a:r>
            <a:r>
              <a:rPr kumimoji="1" lang="ja-JP" altLang="en-US" dirty="0"/>
              <a:t>この改正によ</a:t>
            </a:r>
          </a:p>
          <a:p>
            <a:pPr marL="0" indent="0">
              <a:buNone/>
            </a:pPr>
            <a:r>
              <a:rPr kumimoji="1" lang="ja-JP" altLang="en-US" dirty="0"/>
              <a:t>り、子加算が支給されるようになったため、それまで支給されて</a:t>
            </a:r>
          </a:p>
          <a:p>
            <a:pPr marL="0" indent="0">
              <a:buNone/>
            </a:pPr>
            <a:r>
              <a:rPr kumimoji="1" lang="ja-JP" altLang="en-US" dirty="0"/>
              <a:t>いた児童扶養手当が受給できなくなる事態となった。</a:t>
            </a:r>
          </a:p>
          <a:p>
            <a:pPr marL="0" indent="0">
              <a:buNone/>
            </a:pPr>
            <a:endParaRPr kumimoji="1" lang="ja-JP" altLang="en-US" dirty="0"/>
          </a:p>
          <a:p>
            <a:pPr marL="0" indent="0">
              <a:buNone/>
            </a:pPr>
            <a:r>
              <a:rPr lang="ja-JP" altLang="en-US" dirty="0"/>
              <a:t>　そこで、児童扶養手当の額が障害基礎年金の子加算の額をうわ</a:t>
            </a:r>
          </a:p>
          <a:p>
            <a:pPr marL="0" indent="0">
              <a:buNone/>
            </a:pPr>
            <a:r>
              <a:rPr lang="ja-JP" altLang="en-US" dirty="0"/>
              <a:t>回る場合には、当該子と障害基礎年金の受給者との間には生計維持関</a:t>
            </a:r>
          </a:p>
          <a:p>
            <a:pPr marL="0" indent="0">
              <a:buNone/>
            </a:pPr>
            <a:r>
              <a:rPr lang="ja-JP" altLang="en-US" dirty="0"/>
              <a:t>係がないものと取り扱って差し支えないものとされた（年金局長通知</a:t>
            </a:r>
          </a:p>
          <a:p>
            <a:pPr marL="0" indent="0">
              <a:buNone/>
            </a:pPr>
            <a:r>
              <a:rPr lang="ja-JP" altLang="en-US" dirty="0"/>
              <a:t>平成</a:t>
            </a:r>
            <a:r>
              <a:rPr lang="en-US" altLang="ja-JP" dirty="0"/>
              <a:t>22</a:t>
            </a:r>
            <a:r>
              <a:rPr lang="ja-JP" altLang="en-US" dirty="0"/>
              <a:t>年</a:t>
            </a:r>
            <a:r>
              <a:rPr lang="en-US" altLang="ja-JP" dirty="0"/>
              <a:t>9</a:t>
            </a:r>
            <a:r>
              <a:rPr lang="ja-JP" altLang="en-US" dirty="0"/>
              <a:t>月</a:t>
            </a:r>
            <a:r>
              <a:rPr lang="en-US" altLang="ja-JP" dirty="0"/>
              <a:t>14</a:t>
            </a:r>
            <a:r>
              <a:rPr lang="ja-JP" altLang="en-US" dirty="0"/>
              <a:t>日年発</a:t>
            </a:r>
            <a:r>
              <a:rPr lang="en-US" altLang="ja-JP" dirty="0"/>
              <a:t>0914</a:t>
            </a:r>
            <a:r>
              <a:rPr lang="ja-JP" altLang="en-US" dirty="0"/>
              <a:t>第</a:t>
            </a:r>
            <a:r>
              <a:rPr lang="en-US" altLang="ja-JP" dirty="0"/>
              <a:t>1</a:t>
            </a:r>
            <a:r>
              <a:rPr lang="ja-JP" altLang="en-US" dirty="0"/>
              <a:t>号）。</a:t>
            </a:r>
            <a:endParaRPr kumimoji="1" lang="ja-JP" altLang="en-US" dirty="0"/>
          </a:p>
        </p:txBody>
      </p:sp>
    </p:spTree>
    <p:extLst>
      <p:ext uri="{BB962C8B-B14F-4D97-AF65-F5344CB8AC3E}">
        <p14:creationId xmlns:p14="http://schemas.microsoft.com/office/powerpoint/2010/main" val="3659077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A7B0AD-46E6-D4BB-FE2B-7B8F167A352B}"/>
              </a:ext>
            </a:extLst>
          </p:cNvPr>
          <p:cNvSpPr>
            <a:spLocks noGrp="1"/>
          </p:cNvSpPr>
          <p:nvPr>
            <p:ph type="title"/>
          </p:nvPr>
        </p:nvSpPr>
        <p:spPr/>
        <p:txBody>
          <a:bodyPr/>
          <a:lstStyle/>
          <a:p>
            <a:r>
              <a:rPr kumimoji="1" lang="ja-JP" altLang="en-US" dirty="0"/>
              <a:t>法の変遷（３）</a:t>
            </a:r>
          </a:p>
        </p:txBody>
      </p:sp>
      <p:sp>
        <p:nvSpPr>
          <p:cNvPr id="3" name="コンテンツ プレースホルダー 2">
            <a:extLst>
              <a:ext uri="{FF2B5EF4-FFF2-40B4-BE49-F238E27FC236}">
                <a16:creationId xmlns:a16="http://schemas.microsoft.com/office/drawing/2014/main" id="{C6F998BC-C0C6-C9C7-4B5F-88D6843E1E33}"/>
              </a:ext>
            </a:extLst>
          </p:cNvPr>
          <p:cNvSpPr>
            <a:spLocks noGrp="1"/>
          </p:cNvSpPr>
          <p:nvPr>
            <p:ph idx="1"/>
          </p:nvPr>
        </p:nvSpPr>
        <p:spPr/>
        <p:txBody>
          <a:bodyPr/>
          <a:lstStyle/>
          <a:p>
            <a:pPr marL="0" indent="0">
              <a:buNone/>
            </a:pPr>
            <a:r>
              <a:rPr kumimoji="1" lang="en-US" altLang="ja-JP" b="1" u="sng" dirty="0"/>
              <a:t>2014</a:t>
            </a:r>
            <a:r>
              <a:rPr kumimoji="1" lang="ja-JP" altLang="en-US" b="1" u="sng" dirty="0"/>
              <a:t>（平成</a:t>
            </a:r>
            <a:r>
              <a:rPr kumimoji="1" lang="en-US" altLang="ja-JP" b="1" u="sng" dirty="0"/>
              <a:t>26</a:t>
            </a:r>
            <a:r>
              <a:rPr kumimoji="1" lang="ja-JP" altLang="en-US" b="1" u="sng" dirty="0"/>
              <a:t>）年改正　</a:t>
            </a:r>
            <a:r>
              <a:rPr kumimoji="1" lang="ja-JP" altLang="en-US" b="1" dirty="0"/>
              <a:t>ふたり親併給調整規定（本件併給調整規定）</a:t>
            </a:r>
            <a:r>
              <a:rPr kumimoji="1" lang="ja-JP" altLang="en-US" dirty="0"/>
              <a:t>が設けられる。</a:t>
            </a:r>
          </a:p>
          <a:p>
            <a:pPr marL="0" indent="0">
              <a:buNone/>
            </a:pPr>
            <a:endParaRPr lang="ja-JP" altLang="en-US" b="1" u="sng" dirty="0"/>
          </a:p>
          <a:p>
            <a:pPr marL="0" indent="0">
              <a:buNone/>
            </a:pPr>
            <a:r>
              <a:rPr kumimoji="1" lang="en-US" altLang="ja-JP" b="1" u="sng" dirty="0"/>
              <a:t>2020</a:t>
            </a:r>
            <a:r>
              <a:rPr kumimoji="1" lang="ja-JP" altLang="en-US" b="1" u="sng" dirty="0"/>
              <a:t>（令和</a:t>
            </a:r>
            <a:r>
              <a:rPr kumimoji="1" lang="en-US" altLang="ja-JP" b="1" u="sng" dirty="0"/>
              <a:t>2</a:t>
            </a:r>
            <a:r>
              <a:rPr kumimoji="1" lang="ja-JP" altLang="en-US" b="1" u="sng" dirty="0"/>
              <a:t>）年改正　</a:t>
            </a:r>
            <a:r>
              <a:rPr kumimoji="1" lang="ja-JP" altLang="en-US" dirty="0"/>
              <a:t>児童扶養手当の受給資格者が障害基礎年金を受けることができるときは、</a:t>
            </a:r>
            <a:r>
              <a:rPr kumimoji="1" lang="ja-JP" altLang="en-US" b="1" dirty="0"/>
              <a:t>障害基礎年金の子加算部分の額に相当する額についてのみ併給調整</a:t>
            </a:r>
            <a:r>
              <a:rPr kumimoji="1" lang="ja-JP" altLang="en-US" dirty="0"/>
              <a:t>を行い、</a:t>
            </a:r>
            <a:r>
              <a:rPr kumimoji="1" lang="ja-JP" altLang="en-US" b="1" dirty="0"/>
              <a:t>児童扶養手当の</a:t>
            </a:r>
            <a:r>
              <a:rPr lang="ja-JP" altLang="en-US" b="1" dirty="0"/>
              <a:t>額と障害基礎年金の子加算部分の額の差額については支給</a:t>
            </a:r>
            <a:r>
              <a:rPr lang="ja-JP" altLang="en-US" dirty="0"/>
              <a:t>される、ことになった。</a:t>
            </a:r>
            <a:endParaRPr kumimoji="1" lang="ja-JP" altLang="en-US" b="1" u="sng" dirty="0"/>
          </a:p>
        </p:txBody>
      </p:sp>
    </p:spTree>
    <p:extLst>
      <p:ext uri="{BB962C8B-B14F-4D97-AF65-F5344CB8AC3E}">
        <p14:creationId xmlns:p14="http://schemas.microsoft.com/office/powerpoint/2010/main" val="4139396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33F385D-646D-44D6-89DF-B2A6193123D0}"/>
              </a:ext>
            </a:extLst>
          </p:cNvPr>
          <p:cNvSpPr/>
          <p:nvPr/>
        </p:nvSpPr>
        <p:spPr>
          <a:xfrm>
            <a:off x="1250950" y="596900"/>
            <a:ext cx="10255250" cy="5903154"/>
          </a:xfrm>
          <a:prstGeom prst="rect">
            <a:avLst/>
          </a:prstGeom>
        </p:spPr>
        <p:txBody>
          <a:bodyPr wrap="square">
            <a:spAutoFit/>
          </a:bodyPr>
          <a:lstStyle/>
          <a:p>
            <a:pPr lvl="0" defTabSz="914400">
              <a:lnSpc>
                <a:spcPct val="90000"/>
              </a:lnSpc>
              <a:spcBef>
                <a:spcPts val="1200"/>
              </a:spcBef>
              <a:spcAft>
                <a:spcPts val="200"/>
              </a:spcAft>
              <a:buClr>
                <a:srgbClr val="1CADE4"/>
              </a:buClr>
              <a:buSzPct val="100000"/>
            </a:pPr>
            <a:r>
              <a:rPr kumimoji="1" lang="ja-JP" altLang="en-US" sz="24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各争点についての京都地裁の判断</a:t>
            </a:r>
            <a:endParaRPr kumimoji="1" lang="en-US" altLang="ja-JP" sz="24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（１）　委任の範囲を逸脱するか</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障害基礎年金も児童扶養手当も所得保障の趣旨で給付</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されるもの</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　稼得能力の低下等に対する所得補償</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　同一人に複数の稼得能力の喪失ないし低下をもたらす事由が生じた場合におい</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ても，稼得能力の喪失ないし低下の程度が事由の数に比例するとは必ずしもいえない。</a:t>
            </a:r>
          </a:p>
          <a:p>
            <a:pPr lvl="0" defTabSz="914400">
              <a:lnSpc>
                <a:spcPct val="90000"/>
              </a:lnSpc>
              <a:spcBef>
                <a:spcPts val="1200"/>
              </a:spcBef>
              <a:spcAft>
                <a:spcPts val="200"/>
              </a:spcAft>
              <a:buClr>
                <a:srgbClr val="1CADE4"/>
              </a:buClr>
              <a:buSzPct val="100000"/>
            </a:pP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　ひとり親併給調整規定は児童扶養手当の受給者と障害基礎年金の</a:t>
            </a: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受給者が同一人</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である場合に適用される規定であるのに対して，ふたり親併給調整規定は，児童扶養</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手当の受給者と障害基礎年金の</a:t>
            </a: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受給者が異なる場合に適用</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される規定であって，</a:t>
            </a: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世</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帯の構成人数及び受給者が異なるのであるから，両者を単純に比較して配偶者の有</a:t>
            </a: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無による差別ないし不均衡があるなどということはできない。</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→本件併給調整規定は委任の範囲を逸脱しない</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CE7F146-6E5B-48E9-A682-D389A5378DCF}"/>
              </a:ext>
            </a:extLst>
          </p:cNvPr>
          <p:cNvSpPr>
            <a:spLocks noGrp="1"/>
          </p:cNvSpPr>
          <p:nvPr>
            <p:ph type="sldNum" sz="quarter" idx="12"/>
          </p:nvPr>
        </p:nvSpPr>
        <p:spPr/>
        <p:txBody>
          <a:bodyPr/>
          <a:lstStyle/>
          <a:p>
            <a:fld id="{499176B5-6DBA-404A-B142-646A5CB74735}" type="slidenum">
              <a:rPr kumimoji="1" lang="ja-JP" altLang="en-US" smtClean="0"/>
              <a:t>15</a:t>
            </a:fld>
            <a:endParaRPr kumimoji="1" lang="ja-JP" altLang="en-US"/>
          </a:p>
        </p:txBody>
      </p:sp>
    </p:spTree>
    <p:extLst>
      <p:ext uri="{BB962C8B-B14F-4D97-AF65-F5344CB8AC3E}">
        <p14:creationId xmlns:p14="http://schemas.microsoft.com/office/powerpoint/2010/main" val="441127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33F385D-646D-44D6-89DF-B2A6193123D0}"/>
              </a:ext>
            </a:extLst>
          </p:cNvPr>
          <p:cNvSpPr/>
          <p:nvPr/>
        </p:nvSpPr>
        <p:spPr>
          <a:xfrm>
            <a:off x="1250950" y="596900"/>
            <a:ext cx="10255250" cy="5418919"/>
          </a:xfrm>
          <a:prstGeom prst="rect">
            <a:avLst/>
          </a:prstGeom>
        </p:spPr>
        <p:txBody>
          <a:bodyPr wrap="square">
            <a:spAutoFit/>
          </a:bodyPr>
          <a:lstStyle/>
          <a:p>
            <a:pPr lvl="0" defTabSz="914400">
              <a:lnSpc>
                <a:spcPct val="90000"/>
              </a:lnSpc>
              <a:spcBef>
                <a:spcPts val="1200"/>
              </a:spcBef>
              <a:spcAft>
                <a:spcPts val="200"/>
              </a:spcAft>
              <a:buClr>
                <a:srgbClr val="1CADE4"/>
              </a:buClr>
              <a:buSzPct val="100000"/>
            </a:pPr>
            <a:r>
              <a:rPr kumimoji="1" lang="ja-JP" altLang="en-US" sz="24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（２）　憲法２５条に違反するか</a:t>
            </a:r>
            <a:endParaRPr kumimoji="1" lang="en-US" altLang="ja-JP" sz="24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　</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憲法２５条に趣旨に応えて具体的にどのような立法措置を講じるかの選択決定は</a:t>
            </a: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立法府ないしその委任を受けた行政府の広い裁量</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に委ねられている。</a:t>
            </a:r>
          </a:p>
          <a:p>
            <a:pPr lvl="0" defTabSz="914400">
              <a:lnSpc>
                <a:spcPct val="90000"/>
              </a:lnSpc>
              <a:spcBef>
                <a:spcPts val="1200"/>
              </a:spcBef>
              <a:spcAft>
                <a:spcPts val="200"/>
              </a:spcAft>
              <a:buClr>
                <a:srgbClr val="1CADE4"/>
              </a:buClr>
              <a:buSzPct val="100000"/>
            </a:pPr>
            <a:endParaRPr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→本件併給調整規定は同一の目的（所得保障）の複数の給付を給付し得る場合にこれら</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を併給調整するものであり，このような場合に併給調整を行うかどうかは，立法府ない</a:t>
            </a: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しその委任を受けた行政府の裁量の範囲に属する事柄</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→本件併給調整規定の適用を前提としても，原告に対しては，生活保護費及び障害基礎</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年金として１か月約３０万円の給付がされていることも勘案すれば，本件併給調整規定</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が著しく合理性を欠き明らかに裁量の逸脱・濫用とみられるような場合に当たるとはいえ　　　</a:t>
            </a:r>
            <a:r>
              <a:rPr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ない。</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CE7F146-6E5B-48E9-A682-D389A5378DCF}"/>
              </a:ext>
            </a:extLst>
          </p:cNvPr>
          <p:cNvSpPr>
            <a:spLocks noGrp="1"/>
          </p:cNvSpPr>
          <p:nvPr>
            <p:ph type="sldNum" sz="quarter" idx="12"/>
          </p:nvPr>
        </p:nvSpPr>
        <p:spPr/>
        <p:txBody>
          <a:bodyPr/>
          <a:lstStyle/>
          <a:p>
            <a:fld id="{499176B5-6DBA-404A-B142-646A5CB74735}" type="slidenum">
              <a:rPr kumimoji="1" lang="ja-JP" altLang="en-US" smtClean="0"/>
              <a:t>16</a:t>
            </a:fld>
            <a:endParaRPr kumimoji="1" lang="ja-JP" altLang="en-US"/>
          </a:p>
        </p:txBody>
      </p:sp>
    </p:spTree>
    <p:extLst>
      <p:ext uri="{BB962C8B-B14F-4D97-AF65-F5344CB8AC3E}">
        <p14:creationId xmlns:p14="http://schemas.microsoft.com/office/powerpoint/2010/main" val="2909625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33F385D-646D-44D6-89DF-B2A6193123D0}"/>
              </a:ext>
            </a:extLst>
          </p:cNvPr>
          <p:cNvSpPr/>
          <p:nvPr/>
        </p:nvSpPr>
        <p:spPr>
          <a:xfrm>
            <a:off x="1130300" y="444500"/>
            <a:ext cx="10375900" cy="5059847"/>
          </a:xfrm>
          <a:prstGeom prst="rect">
            <a:avLst/>
          </a:prstGeom>
        </p:spPr>
        <p:txBody>
          <a:bodyPr wrap="square">
            <a:spAutoFit/>
          </a:bodyPr>
          <a:lstStyle/>
          <a:p>
            <a:pPr lvl="0" defTabSz="914400">
              <a:lnSpc>
                <a:spcPct val="90000"/>
              </a:lnSpc>
              <a:spcBef>
                <a:spcPts val="1200"/>
              </a:spcBef>
              <a:spcAft>
                <a:spcPts val="200"/>
              </a:spcAft>
              <a:buClr>
                <a:srgbClr val="1CADE4"/>
              </a:buClr>
              <a:buSzPct val="100000"/>
            </a:pPr>
            <a:r>
              <a:rPr kumimoji="1" lang="ja-JP" altLang="en-US" sz="24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（３）　憲法１４条に違反するか</a:t>
            </a:r>
            <a:endParaRPr kumimoji="1" lang="en-US" altLang="ja-JP" sz="24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　■　</a:t>
            </a: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前記（１）イに判示したところに照らせば</a:t>
            </a:r>
            <a:endParaRPr kumimoji="1" lang="en-US" altLang="ja-JP" sz="22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r>
              <a:rPr kumimoji="1" lang="ja-JP" altLang="en-US" sz="22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ひとり親併給調整規定は</a:t>
            </a: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児童扶養手当の受給者と障害基礎年金の</a:t>
            </a:r>
            <a:r>
              <a:rPr kumimoji="1" lang="ja-JP" altLang="en-US" sz="22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受給者が同</a:t>
            </a:r>
          </a:p>
          <a:p>
            <a:pPr lvl="0" defTabSz="914400">
              <a:lnSpc>
                <a:spcPct val="90000"/>
              </a:lnSpc>
              <a:spcBef>
                <a:spcPts val="1200"/>
              </a:spcBef>
              <a:spcAft>
                <a:spcPts val="200"/>
              </a:spcAft>
              <a:buClr>
                <a:srgbClr val="1CADE4"/>
              </a:buClr>
              <a:buSzPct val="100000"/>
            </a:pPr>
            <a:r>
              <a:rPr kumimoji="1" lang="ja-JP" altLang="en-US" sz="22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一人</a:t>
            </a: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である場合に適用される規定であるのに対して，</a:t>
            </a:r>
            <a:r>
              <a:rPr kumimoji="1" lang="ja-JP" altLang="en-US" sz="22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ふたり親併給調整規定は，</a:t>
            </a: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児童</a:t>
            </a:r>
          </a:p>
          <a:p>
            <a:pPr lvl="0" defTabSz="914400">
              <a:lnSpc>
                <a:spcPct val="90000"/>
              </a:lnSpc>
              <a:spcBef>
                <a:spcPts val="1200"/>
              </a:spcBef>
              <a:spcAft>
                <a:spcPts val="200"/>
              </a:spcAft>
              <a:buClr>
                <a:srgbClr val="1CADE4"/>
              </a:buClr>
              <a:buSzPct val="100000"/>
            </a:pP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扶養手当の受給者と障害基礎年金の</a:t>
            </a:r>
            <a:r>
              <a:rPr kumimoji="1" lang="ja-JP" altLang="en-US" sz="22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受給者が異なる場合</a:t>
            </a: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に適用される規定であって，</a:t>
            </a:r>
          </a:p>
          <a:p>
            <a:pPr lvl="0" defTabSz="914400">
              <a:lnSpc>
                <a:spcPct val="90000"/>
              </a:lnSpc>
              <a:spcBef>
                <a:spcPts val="1200"/>
              </a:spcBef>
              <a:spcAft>
                <a:spcPts val="200"/>
              </a:spcAft>
              <a:buClr>
                <a:srgbClr val="1CADE4"/>
              </a:buClr>
              <a:buSzPct val="100000"/>
            </a:pP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世帯の構成人数及び受給者が異なるのであるから，両者を単純に比較して配偶者の有</a:t>
            </a:r>
          </a:p>
          <a:p>
            <a:pPr lvl="0" defTabSz="914400">
              <a:lnSpc>
                <a:spcPct val="90000"/>
              </a:lnSpc>
              <a:spcBef>
                <a:spcPts val="1200"/>
              </a:spcBef>
              <a:spcAft>
                <a:spcPts val="200"/>
              </a:spcAft>
              <a:buClr>
                <a:srgbClr val="1CADE4"/>
              </a:buClr>
              <a:buSzPct val="100000"/>
            </a:pP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無による差別ないし不均衡があるなどということはできない。」</a:t>
            </a:r>
            <a:endParaRPr kumimoji="1" lang="en-US" altLang="ja-JP" sz="22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　　　ひとり親世帯とふたり親世帯の間で原告が主張するような差異が生じているとしても，これをもって</a:t>
            </a:r>
            <a:r>
              <a:rPr kumimoji="1" lang="ja-JP" altLang="en-US" sz="22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合理的理由のない不当な差別的取扱いであるとはいえない。</a:t>
            </a: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endParaRPr kumimoji="1" lang="en-US" altLang="ja-JP" sz="22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200" dirty="0">
                <a:solidFill>
                  <a:prstClr val="black">
                    <a:lumMod val="75000"/>
                    <a:lumOff val="25000"/>
                  </a:prstClr>
                </a:solidFill>
                <a:latin typeface="ＭＳ Ｐゴシック" panose="020B0600070205080204" pitchFamily="50" charset="-128"/>
                <a:ea typeface="ＭＳ Ｐゴシック" panose="020B0600070205080204" pitchFamily="50" charset="-128"/>
              </a:rPr>
              <a:t>　　　　　</a:t>
            </a:r>
            <a:endParaRPr kumimoji="1" lang="en-US" altLang="ja-JP" sz="22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endParaRPr kumimoji="1" lang="en-US" altLang="ja-JP" sz="2000" b="1"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5CE7F146-6E5B-48E9-A682-D389A5378DCF}"/>
              </a:ext>
            </a:extLst>
          </p:cNvPr>
          <p:cNvSpPr>
            <a:spLocks noGrp="1"/>
          </p:cNvSpPr>
          <p:nvPr>
            <p:ph type="sldNum" sz="quarter" idx="12"/>
          </p:nvPr>
        </p:nvSpPr>
        <p:spPr/>
        <p:txBody>
          <a:bodyPr/>
          <a:lstStyle/>
          <a:p>
            <a:fld id="{499176B5-6DBA-404A-B142-646A5CB74735}" type="slidenum">
              <a:rPr kumimoji="1" lang="ja-JP" altLang="en-US" smtClean="0"/>
              <a:t>17</a:t>
            </a:fld>
            <a:endParaRPr kumimoji="1" lang="ja-JP" altLang="en-US"/>
          </a:p>
        </p:txBody>
      </p:sp>
    </p:spTree>
    <p:extLst>
      <p:ext uri="{BB962C8B-B14F-4D97-AF65-F5344CB8AC3E}">
        <p14:creationId xmlns:p14="http://schemas.microsoft.com/office/powerpoint/2010/main" val="3261842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581C80C-F4D7-5431-0B21-69FAD05EC49C}"/>
              </a:ext>
            </a:extLst>
          </p:cNvPr>
          <p:cNvSpPr>
            <a:spLocks noGrp="1"/>
          </p:cNvSpPr>
          <p:nvPr>
            <p:ph type="sldNum" sz="quarter" idx="12"/>
          </p:nvPr>
        </p:nvSpPr>
        <p:spPr/>
        <p:txBody>
          <a:bodyPr/>
          <a:lstStyle/>
          <a:p>
            <a:fld id="{499176B5-6DBA-404A-B142-646A5CB74735}" type="slidenum">
              <a:rPr kumimoji="1" lang="ja-JP" altLang="en-US" smtClean="0"/>
              <a:t>18</a:t>
            </a:fld>
            <a:endParaRPr kumimoji="1" lang="ja-JP" altLang="en-US"/>
          </a:p>
        </p:txBody>
      </p:sp>
      <p:sp>
        <p:nvSpPr>
          <p:cNvPr id="4" name="テキスト ボックス 3">
            <a:extLst>
              <a:ext uri="{FF2B5EF4-FFF2-40B4-BE49-F238E27FC236}">
                <a16:creationId xmlns:a16="http://schemas.microsoft.com/office/drawing/2014/main" id="{75A324F3-731F-A7EF-001A-BCB9A794746F}"/>
              </a:ext>
            </a:extLst>
          </p:cNvPr>
          <p:cNvSpPr txBox="1"/>
          <p:nvPr/>
        </p:nvSpPr>
        <p:spPr>
          <a:xfrm>
            <a:off x="2203449" y="2166312"/>
            <a:ext cx="7757584" cy="1738938"/>
          </a:xfrm>
          <a:prstGeom prst="rect">
            <a:avLst/>
          </a:prstGeom>
          <a:noFill/>
        </p:spPr>
        <p:txBody>
          <a:bodyPr wrap="square">
            <a:spAutoFit/>
          </a:bodyPr>
          <a:lstStyle/>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（４）　国</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際人権規約に違反するか</a:t>
            </a:r>
            <a:endParaRPr kumimoji="1" lang="en-US" altLang="ja-JP" sz="2000" dirty="0">
              <a:solidFill>
                <a:prstClr val="black">
                  <a:lumMod val="75000"/>
                  <a:lumOff val="25000"/>
                </a:prstClr>
              </a:solidFill>
              <a:latin typeface="ＭＳ Ｐゴシック" panose="020B0600070205080204" pitchFamily="50" charset="-128"/>
              <a:ea typeface="ＭＳ Ｐゴシック" panose="020B0600070205080204" pitchFamily="50" charset="-128"/>
            </a:endParaRP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　■　本件併給調整規定は，</a:t>
            </a: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合理的理由のない不当な差別的取扱</a:t>
            </a:r>
          </a:p>
          <a:p>
            <a:pPr lvl="0" defTabSz="914400">
              <a:lnSpc>
                <a:spcPct val="90000"/>
              </a:lnSpc>
              <a:spcBef>
                <a:spcPts val="1200"/>
              </a:spcBef>
              <a:spcAft>
                <a:spcPts val="200"/>
              </a:spcAft>
              <a:buClr>
                <a:srgbClr val="1CADE4"/>
              </a:buClr>
              <a:buSzPct val="100000"/>
            </a:pPr>
            <a:r>
              <a:rPr kumimoji="1" lang="ja-JP" altLang="en-US" sz="2000" b="1" dirty="0">
                <a:solidFill>
                  <a:prstClr val="black">
                    <a:lumMod val="75000"/>
                    <a:lumOff val="25000"/>
                  </a:prstClr>
                </a:solidFill>
                <a:latin typeface="ＭＳ Ｐゴシック" panose="020B0600070205080204" pitchFamily="50" charset="-128"/>
                <a:ea typeface="ＭＳ Ｐゴシック" panose="020B0600070205080204" pitchFamily="50" charset="-128"/>
              </a:rPr>
              <a:t>いであるとはいえない</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ので，社会権規約２条２項又は自由権規約２６条</a:t>
            </a:r>
          </a:p>
          <a:p>
            <a:pPr lvl="0" defTabSz="914400">
              <a:lnSpc>
                <a:spcPct val="90000"/>
              </a:lnSpc>
              <a:spcBef>
                <a:spcPts val="1200"/>
              </a:spcBef>
              <a:spcAft>
                <a:spcPts val="200"/>
              </a:spcAft>
              <a:buClr>
                <a:srgbClr val="1CADE4"/>
              </a:buClr>
              <a:buSzPct val="100000"/>
            </a:pP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に違反している</a:t>
            </a:r>
            <a:r>
              <a:rPr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と</a:t>
            </a:r>
            <a:r>
              <a:rPr kumimoji="1" lang="ja-JP" altLang="en-US" sz="2000" dirty="0">
                <a:solidFill>
                  <a:prstClr val="black">
                    <a:lumMod val="75000"/>
                    <a:lumOff val="25000"/>
                  </a:prstClr>
                </a:solidFill>
                <a:latin typeface="ＭＳ Ｐゴシック" panose="020B0600070205080204" pitchFamily="50" charset="-128"/>
                <a:ea typeface="ＭＳ Ｐゴシック" panose="020B0600070205080204" pitchFamily="50" charset="-128"/>
              </a:rPr>
              <a:t>はいえない。　　</a:t>
            </a:r>
            <a:endParaRPr lang="ja-JP" altLang="en-US" sz="2000" dirty="0"/>
          </a:p>
        </p:txBody>
      </p:sp>
    </p:spTree>
    <p:extLst>
      <p:ext uri="{BB962C8B-B14F-4D97-AF65-F5344CB8AC3E}">
        <p14:creationId xmlns:p14="http://schemas.microsoft.com/office/powerpoint/2010/main" val="2543853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994DE8-4F62-3F55-B6AC-C161493F4C03}"/>
              </a:ext>
            </a:extLst>
          </p:cNvPr>
          <p:cNvSpPr>
            <a:spLocks noGrp="1"/>
          </p:cNvSpPr>
          <p:nvPr>
            <p:ph type="title"/>
          </p:nvPr>
        </p:nvSpPr>
        <p:spPr/>
        <p:txBody>
          <a:bodyPr/>
          <a:lstStyle/>
          <a:p>
            <a:endParaRPr lang="ja-JP" altLang="en-US"/>
          </a:p>
        </p:txBody>
      </p:sp>
      <p:sp>
        <p:nvSpPr>
          <p:cNvPr id="3" name="コンテンツ プレースホルダー 2">
            <a:extLst>
              <a:ext uri="{FF2B5EF4-FFF2-40B4-BE49-F238E27FC236}">
                <a16:creationId xmlns:a16="http://schemas.microsoft.com/office/drawing/2014/main" id="{CBA11BBF-CE02-4C9C-35C3-E41B2673DCA0}"/>
              </a:ext>
            </a:extLst>
          </p:cNvPr>
          <p:cNvSpPr>
            <a:spLocks noGrp="1"/>
          </p:cNvSpPr>
          <p:nvPr>
            <p:ph idx="1"/>
          </p:nvPr>
        </p:nvSpPr>
        <p:spPr/>
        <p:txBody>
          <a:bodyPr/>
          <a:lstStyle/>
          <a:p>
            <a:pPr marL="0" indent="0">
              <a:buNone/>
            </a:pPr>
            <a:r>
              <a:rPr lang="ja-JP" altLang="en-US" dirty="0"/>
              <a:t>　　　　</a:t>
            </a:r>
          </a:p>
          <a:p>
            <a:pPr marL="0" indent="0">
              <a:buNone/>
            </a:pPr>
            <a:endParaRPr lang="ja-JP" altLang="en-US" dirty="0"/>
          </a:p>
          <a:p>
            <a:pPr marL="0" indent="0">
              <a:buNone/>
            </a:pPr>
            <a:r>
              <a:rPr lang="ja-JP" altLang="en-US" sz="4400" dirty="0"/>
              <a:t>　ご清聴ありがとうございました。</a:t>
            </a:r>
          </a:p>
          <a:p>
            <a:pPr marL="0" indent="0">
              <a:buNone/>
            </a:pPr>
            <a:endParaRPr lang="ja-JP" altLang="en-US" dirty="0"/>
          </a:p>
        </p:txBody>
      </p:sp>
    </p:spTree>
    <p:extLst>
      <p:ext uri="{BB962C8B-B14F-4D97-AF65-F5344CB8AC3E}">
        <p14:creationId xmlns:p14="http://schemas.microsoft.com/office/powerpoint/2010/main" val="2540586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ED4DCE-E626-9B2E-3953-A040CE12DD1C}"/>
              </a:ext>
            </a:extLst>
          </p:cNvPr>
          <p:cNvSpPr>
            <a:spLocks noGrp="1"/>
          </p:cNvSpPr>
          <p:nvPr>
            <p:ph type="title"/>
          </p:nvPr>
        </p:nvSpPr>
        <p:spPr/>
        <p:txBody>
          <a:bodyPr/>
          <a:lstStyle/>
          <a:p>
            <a:r>
              <a:rPr kumimoji="1" lang="ja-JP" altLang="en-US">
                <a:solidFill>
                  <a:srgbClr val="002060"/>
                </a:solidFill>
              </a:rPr>
              <a:t>原告</a:t>
            </a:r>
          </a:p>
        </p:txBody>
      </p:sp>
      <p:sp>
        <p:nvSpPr>
          <p:cNvPr id="3" name="コンテンツ プレースホルダー 2">
            <a:extLst>
              <a:ext uri="{FF2B5EF4-FFF2-40B4-BE49-F238E27FC236}">
                <a16:creationId xmlns:a16="http://schemas.microsoft.com/office/drawing/2014/main" id="{3655FBDF-EF72-B74A-9FB1-FAF1EFE5D7D1}"/>
              </a:ext>
            </a:extLst>
          </p:cNvPr>
          <p:cNvSpPr>
            <a:spLocks noGrp="1"/>
          </p:cNvSpPr>
          <p:nvPr>
            <p:ph idx="1"/>
          </p:nvPr>
        </p:nvSpPr>
        <p:spPr>
          <a:xfrm>
            <a:off x="2133601" y="2074985"/>
            <a:ext cx="8065476" cy="3794109"/>
          </a:xfrm>
        </p:spPr>
        <p:txBody>
          <a:bodyPr>
            <a:noAutofit/>
          </a:bodyPr>
          <a:lstStyle/>
          <a:p>
            <a:pPr marL="0" indent="0">
              <a:buNone/>
            </a:pPr>
            <a:r>
              <a:rPr lang="ja-JP" altLang="en-US" sz="3200"/>
              <a:t>・４人の子どもを育てるひとり親</a:t>
            </a:r>
          </a:p>
          <a:p>
            <a:pPr marL="0" indent="0">
              <a:buNone/>
            </a:pPr>
            <a:r>
              <a:rPr lang="ja-JP" altLang="en-US" sz="3200"/>
              <a:t>・線維筋痛症（両手関節機能、両上肢</a:t>
            </a:r>
          </a:p>
          <a:p>
            <a:pPr marL="0" indent="0">
              <a:buNone/>
            </a:pPr>
            <a:r>
              <a:rPr lang="ja-JP" altLang="en-US" sz="3200"/>
              <a:t>のすべての指の機能、体幹機能の著しい障</a:t>
            </a:r>
          </a:p>
          <a:p>
            <a:pPr marL="0" indent="0">
              <a:buNone/>
            </a:pPr>
            <a:r>
              <a:rPr lang="ja-JP" altLang="en-US" sz="3200"/>
              <a:t>害）　　　</a:t>
            </a:r>
          </a:p>
          <a:p>
            <a:pPr marL="0" indent="0">
              <a:buNone/>
            </a:pPr>
            <a:r>
              <a:rPr lang="ja-JP" altLang="en-US" sz="3200"/>
              <a:t>　→身体障害者等級１級</a:t>
            </a:r>
          </a:p>
          <a:p>
            <a:pPr marL="0" indent="0">
              <a:buNone/>
            </a:pPr>
            <a:r>
              <a:rPr lang="ja-JP" altLang="en-US" sz="3200"/>
              <a:t>・化学物質過敏症もあり</a:t>
            </a:r>
          </a:p>
        </p:txBody>
      </p:sp>
      <p:sp>
        <p:nvSpPr>
          <p:cNvPr id="4" name="スライド番号プレースホルダー 3">
            <a:extLst>
              <a:ext uri="{FF2B5EF4-FFF2-40B4-BE49-F238E27FC236}">
                <a16:creationId xmlns:a16="http://schemas.microsoft.com/office/drawing/2014/main" id="{6981F8C2-8E71-E901-F3F9-ECCB3D9AF2F4}"/>
              </a:ext>
            </a:extLst>
          </p:cNvPr>
          <p:cNvSpPr>
            <a:spLocks noGrp="1"/>
          </p:cNvSpPr>
          <p:nvPr>
            <p:ph type="sldNum" sz="quarter" idx="12"/>
          </p:nvPr>
        </p:nvSpPr>
        <p:spPr/>
        <p:txBody>
          <a:bodyPr/>
          <a:lstStyle/>
          <a:p>
            <a:pPr defTabSz="457200"/>
            <a:fld id="{83167E6A-ED2D-4869-AC0F-E1F3DCBFD7CF}" type="slidenum">
              <a:rPr lang="ja-JP" altLang="en-US">
                <a:latin typeface="Tw Cen MT" panose="020B0602020104020603"/>
                <a:ea typeface="HGPｺﾞｼｯｸE" panose="020B0900000000000000" pitchFamily="50" charset="-128"/>
              </a:rPr>
              <a:pPr defTabSz="457200"/>
              <a:t>2</a:t>
            </a:fld>
            <a:endParaRPr lang="ja-JP" altLang="en-US">
              <a:latin typeface="Tw Cen MT" panose="020B0602020104020603"/>
              <a:ea typeface="HGPｺﾞｼｯｸE" panose="020B0900000000000000" pitchFamily="50" charset="-128"/>
            </a:endParaRPr>
          </a:p>
        </p:txBody>
      </p:sp>
      <p:sp>
        <p:nvSpPr>
          <p:cNvPr id="8" name="次の値と等しい 7">
            <a:extLst>
              <a:ext uri="{FF2B5EF4-FFF2-40B4-BE49-F238E27FC236}">
                <a16:creationId xmlns:a16="http://schemas.microsoft.com/office/drawing/2014/main" id="{360ED05B-1683-5444-9F81-FE9D5F8F4EE8}"/>
              </a:ext>
            </a:extLst>
          </p:cNvPr>
          <p:cNvSpPr/>
          <p:nvPr/>
        </p:nvSpPr>
        <p:spPr>
          <a:xfrm>
            <a:off x="-540544" y="1612556"/>
            <a:ext cx="13273088" cy="249611"/>
          </a:xfrm>
          <a:prstGeom prst="mathEqual">
            <a:avLst>
              <a:gd name="adj1" fmla="val 13175"/>
              <a:gd name="adj2" fmla="val 22096"/>
            </a:avLst>
          </a:prstGeom>
          <a:solidFill>
            <a:srgbClr val="5B9BD5"/>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8375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2FDCCC-7EF5-1852-81AE-1B26CFBD9D53}"/>
              </a:ext>
            </a:extLst>
          </p:cNvPr>
          <p:cNvSpPr>
            <a:spLocks noGrp="1"/>
          </p:cNvSpPr>
          <p:nvPr>
            <p:ph type="title"/>
          </p:nvPr>
        </p:nvSpPr>
        <p:spPr>
          <a:xfrm>
            <a:off x="293614" y="214340"/>
            <a:ext cx="10515600" cy="960335"/>
          </a:xfrm>
        </p:spPr>
        <p:txBody>
          <a:bodyPr>
            <a:normAutofit/>
          </a:bodyPr>
          <a:lstStyle/>
          <a:p>
            <a:r>
              <a:rPr lang="ja-JP" altLang="en-US" sz="3200" b="1" dirty="0">
                <a:latin typeface="+mj-ea"/>
              </a:rPr>
              <a:t>原告が負っている格差</a:t>
            </a:r>
            <a:endParaRPr kumimoji="1" lang="ja-JP" altLang="en-US" sz="3200" b="1" dirty="0">
              <a:latin typeface="+mj-ea"/>
            </a:endParaRPr>
          </a:p>
        </p:txBody>
      </p:sp>
      <p:sp>
        <p:nvSpPr>
          <p:cNvPr id="6" name="次の値と等しい 5">
            <a:extLst>
              <a:ext uri="{FF2B5EF4-FFF2-40B4-BE49-F238E27FC236}">
                <a16:creationId xmlns:a16="http://schemas.microsoft.com/office/drawing/2014/main" id="{4B2ABB01-97B2-0097-397D-5A77A1C3114A}"/>
              </a:ext>
            </a:extLst>
          </p:cNvPr>
          <p:cNvSpPr/>
          <p:nvPr/>
        </p:nvSpPr>
        <p:spPr>
          <a:xfrm>
            <a:off x="-645953" y="897622"/>
            <a:ext cx="6828640" cy="209726"/>
          </a:xfrm>
          <a:prstGeom prst="mathEqual">
            <a:avLst>
              <a:gd name="adj1" fmla="val 13175"/>
              <a:gd name="adj2" fmla="val 22096"/>
            </a:avLst>
          </a:prstGeom>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四角形: 角を丸くする 6">
            <a:extLst>
              <a:ext uri="{FF2B5EF4-FFF2-40B4-BE49-F238E27FC236}">
                <a16:creationId xmlns:a16="http://schemas.microsoft.com/office/drawing/2014/main" id="{A12DBBB5-B5AB-4420-BDAE-956D09EC6D7E}"/>
              </a:ext>
            </a:extLst>
          </p:cNvPr>
          <p:cNvSpPr/>
          <p:nvPr/>
        </p:nvSpPr>
        <p:spPr>
          <a:xfrm>
            <a:off x="2902226" y="1542553"/>
            <a:ext cx="6138408" cy="1229804"/>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配偶者がいないことによる格差</a:t>
            </a:r>
          </a:p>
        </p:txBody>
      </p:sp>
      <p:sp>
        <p:nvSpPr>
          <p:cNvPr id="8" name="四角形: 角を丸くする 7">
            <a:extLst>
              <a:ext uri="{FF2B5EF4-FFF2-40B4-BE49-F238E27FC236}">
                <a16:creationId xmlns:a16="http://schemas.microsoft.com/office/drawing/2014/main" id="{BCBBA8CC-9016-2BE5-2B1F-B41CD9EA88B4}"/>
              </a:ext>
            </a:extLst>
          </p:cNvPr>
          <p:cNvSpPr/>
          <p:nvPr/>
        </p:nvSpPr>
        <p:spPr>
          <a:xfrm>
            <a:off x="2136621" y="2771030"/>
            <a:ext cx="7696861" cy="1315940"/>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女性であることによる格差（母子世帯）</a:t>
            </a:r>
          </a:p>
        </p:txBody>
      </p:sp>
      <p:sp>
        <p:nvSpPr>
          <p:cNvPr id="9" name="四角形: 角を丸くする 8">
            <a:extLst>
              <a:ext uri="{FF2B5EF4-FFF2-40B4-BE49-F238E27FC236}">
                <a16:creationId xmlns:a16="http://schemas.microsoft.com/office/drawing/2014/main" id="{81DB7B36-609C-EFA5-4E57-56FC2EFC8408}"/>
              </a:ext>
            </a:extLst>
          </p:cNvPr>
          <p:cNvSpPr/>
          <p:nvPr/>
        </p:nvSpPr>
        <p:spPr>
          <a:xfrm>
            <a:off x="1160890" y="4086970"/>
            <a:ext cx="9648324" cy="1370273"/>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障害があることによる格差</a:t>
            </a:r>
          </a:p>
        </p:txBody>
      </p:sp>
    </p:spTree>
    <p:extLst>
      <p:ext uri="{BB962C8B-B14F-4D97-AF65-F5344CB8AC3E}">
        <p14:creationId xmlns:p14="http://schemas.microsoft.com/office/powerpoint/2010/main" val="527451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ED4DCE-E626-9B2E-3953-A040CE12DD1C}"/>
              </a:ext>
            </a:extLst>
          </p:cNvPr>
          <p:cNvSpPr>
            <a:spLocks noGrp="1"/>
          </p:cNvSpPr>
          <p:nvPr>
            <p:ph type="title"/>
          </p:nvPr>
        </p:nvSpPr>
        <p:spPr/>
        <p:txBody>
          <a:bodyPr/>
          <a:lstStyle/>
          <a:p>
            <a:r>
              <a:rPr lang="ja-JP" altLang="en-US">
                <a:solidFill>
                  <a:srgbClr val="002060"/>
                </a:solidFill>
              </a:rPr>
              <a:t>児童</a:t>
            </a:r>
            <a:r>
              <a:rPr kumimoji="1" lang="ja-JP" altLang="en-US">
                <a:solidFill>
                  <a:srgbClr val="002060"/>
                </a:solidFill>
              </a:rPr>
              <a:t>扶養手当の支給停止</a:t>
            </a:r>
          </a:p>
        </p:txBody>
      </p:sp>
      <p:sp>
        <p:nvSpPr>
          <p:cNvPr id="3" name="コンテンツ プレースホルダー 2">
            <a:extLst>
              <a:ext uri="{FF2B5EF4-FFF2-40B4-BE49-F238E27FC236}">
                <a16:creationId xmlns:a16="http://schemas.microsoft.com/office/drawing/2014/main" id="{3655FBDF-EF72-B74A-9FB1-FAF1EFE5D7D1}"/>
              </a:ext>
            </a:extLst>
          </p:cNvPr>
          <p:cNvSpPr>
            <a:spLocks noGrp="1"/>
          </p:cNvSpPr>
          <p:nvPr>
            <p:ph idx="1"/>
          </p:nvPr>
        </p:nvSpPr>
        <p:spPr>
          <a:xfrm>
            <a:off x="2127152" y="2098431"/>
            <a:ext cx="7983416" cy="4623044"/>
          </a:xfrm>
        </p:spPr>
        <p:txBody>
          <a:bodyPr>
            <a:noAutofit/>
          </a:bodyPr>
          <a:lstStyle/>
          <a:p>
            <a:pPr marL="0" indent="0" defTabSz="685800">
              <a:spcBef>
                <a:spcPts val="900"/>
              </a:spcBef>
              <a:spcAft>
                <a:spcPts val="150"/>
              </a:spcAft>
              <a:buClr>
                <a:srgbClr val="1CADE4"/>
              </a:buClr>
              <a:buNone/>
            </a:pPr>
            <a:r>
              <a:rPr lang="en-US" altLang="ja-JP" sz="3200" b="1">
                <a:solidFill>
                  <a:prstClr val="black">
                    <a:lumMod val="75000"/>
                    <a:lumOff val="25000"/>
                  </a:prstClr>
                </a:solidFill>
                <a:latin typeface="ＭＳ Ｐゴシック" panose="020B0600070205080204" pitchFamily="50" charset="-128"/>
              </a:rPr>
              <a:t>2017</a:t>
            </a:r>
            <a:r>
              <a:rPr lang="ja-JP" altLang="en-US" sz="3200" b="1">
                <a:solidFill>
                  <a:prstClr val="black">
                    <a:lumMod val="75000"/>
                    <a:lumOff val="25000"/>
                  </a:prstClr>
                </a:solidFill>
                <a:latin typeface="ＭＳ Ｐゴシック" panose="020B0600070205080204" pitchFamily="50" charset="-128"/>
              </a:rPr>
              <a:t>年</a:t>
            </a:r>
            <a:r>
              <a:rPr lang="en-US" altLang="ja-JP" sz="3200" b="1">
                <a:solidFill>
                  <a:prstClr val="black">
                    <a:lumMod val="75000"/>
                    <a:lumOff val="25000"/>
                  </a:prstClr>
                </a:solidFill>
                <a:latin typeface="ＭＳ Ｐゴシック" panose="020B0600070205080204" pitchFamily="50" charset="-128"/>
              </a:rPr>
              <a:t>1</a:t>
            </a:r>
            <a:r>
              <a:rPr lang="ja-JP" altLang="en-US" sz="3200" b="1">
                <a:solidFill>
                  <a:prstClr val="black">
                    <a:lumMod val="75000"/>
                    <a:lumOff val="25000"/>
                  </a:prstClr>
                </a:solidFill>
                <a:latin typeface="ＭＳ Ｐゴシック" panose="020B0600070205080204" pitchFamily="50" charset="-128"/>
              </a:rPr>
              <a:t>月　京都府に転入</a:t>
            </a:r>
          </a:p>
          <a:p>
            <a:pPr marL="0" indent="0" defTabSz="685800">
              <a:spcBef>
                <a:spcPts val="900"/>
              </a:spcBef>
              <a:spcAft>
                <a:spcPts val="150"/>
              </a:spcAft>
              <a:buClr>
                <a:srgbClr val="1CADE4"/>
              </a:buClr>
              <a:buNone/>
            </a:pPr>
            <a:r>
              <a:rPr lang="en-US" altLang="ja-JP" sz="3200" b="1">
                <a:solidFill>
                  <a:prstClr val="black">
                    <a:lumMod val="75000"/>
                    <a:lumOff val="25000"/>
                  </a:prstClr>
                </a:solidFill>
                <a:latin typeface="ＭＳ Ｐゴシック" panose="020B0600070205080204" pitchFamily="50" charset="-128"/>
              </a:rPr>
              <a:t>2017</a:t>
            </a:r>
            <a:r>
              <a:rPr lang="ja-JP" altLang="en-US" sz="3200" b="1">
                <a:solidFill>
                  <a:prstClr val="black">
                    <a:lumMod val="75000"/>
                    <a:lumOff val="25000"/>
                  </a:prstClr>
                </a:solidFill>
                <a:latin typeface="ＭＳ Ｐゴシック" panose="020B0600070205080204" pitchFamily="50" charset="-128"/>
              </a:rPr>
              <a:t>年</a:t>
            </a:r>
            <a:r>
              <a:rPr lang="en-US" altLang="ja-JP" sz="3200" b="1">
                <a:solidFill>
                  <a:prstClr val="black">
                    <a:lumMod val="75000"/>
                    <a:lumOff val="25000"/>
                  </a:prstClr>
                </a:solidFill>
                <a:latin typeface="ＭＳ Ｐゴシック" panose="020B0600070205080204" pitchFamily="50" charset="-128"/>
              </a:rPr>
              <a:t>2</a:t>
            </a:r>
            <a:r>
              <a:rPr lang="ja-JP" altLang="en-US" sz="3200" b="1">
                <a:solidFill>
                  <a:prstClr val="black">
                    <a:lumMod val="75000"/>
                    <a:lumOff val="25000"/>
                  </a:prstClr>
                </a:solidFill>
                <a:latin typeface="ＭＳ Ｐゴシック" panose="020B0600070205080204" pitchFamily="50" charset="-128"/>
              </a:rPr>
              <a:t>月　児童扶養手当の受給開始</a:t>
            </a:r>
          </a:p>
          <a:p>
            <a:pPr marL="0" indent="0" defTabSz="685800">
              <a:spcBef>
                <a:spcPts val="900"/>
              </a:spcBef>
              <a:spcAft>
                <a:spcPts val="150"/>
              </a:spcAft>
              <a:buClr>
                <a:srgbClr val="1CADE4"/>
              </a:buClr>
              <a:buNone/>
            </a:pPr>
            <a:r>
              <a:rPr lang="en-US" altLang="ja-JP" sz="3200" b="1">
                <a:solidFill>
                  <a:prstClr val="black">
                    <a:lumMod val="75000"/>
                    <a:lumOff val="25000"/>
                  </a:prstClr>
                </a:solidFill>
                <a:latin typeface="ＭＳ Ｐゴシック" panose="020B0600070205080204" pitchFamily="50" charset="-128"/>
              </a:rPr>
              <a:t>2017</a:t>
            </a:r>
            <a:r>
              <a:rPr lang="ja-JP" altLang="en-US" sz="3200" b="1">
                <a:solidFill>
                  <a:prstClr val="black">
                    <a:lumMod val="75000"/>
                    <a:lumOff val="25000"/>
                  </a:prstClr>
                </a:solidFill>
                <a:latin typeface="ＭＳ Ｐゴシック" panose="020B0600070205080204" pitchFamily="50" charset="-128"/>
              </a:rPr>
              <a:t>年</a:t>
            </a:r>
            <a:r>
              <a:rPr lang="en-US" altLang="ja-JP" sz="3200" b="1">
                <a:solidFill>
                  <a:prstClr val="black">
                    <a:lumMod val="75000"/>
                    <a:lumOff val="25000"/>
                  </a:prstClr>
                </a:solidFill>
                <a:latin typeface="ＭＳ Ｐゴシック" panose="020B0600070205080204" pitchFamily="50" charset="-128"/>
              </a:rPr>
              <a:t>4</a:t>
            </a:r>
            <a:r>
              <a:rPr lang="ja-JP" altLang="en-US" sz="3200" b="1">
                <a:solidFill>
                  <a:prstClr val="black">
                    <a:lumMod val="75000"/>
                    <a:lumOff val="25000"/>
                  </a:prstClr>
                </a:solidFill>
                <a:latin typeface="ＭＳ Ｐゴシック" panose="020B0600070205080204" pitchFamily="50" charset="-128"/>
              </a:rPr>
              <a:t>月　障害基礎年金の給付決定</a:t>
            </a:r>
          </a:p>
          <a:p>
            <a:pPr marL="0" indent="0" defTabSz="685800">
              <a:spcBef>
                <a:spcPts val="900"/>
              </a:spcBef>
              <a:spcAft>
                <a:spcPts val="150"/>
              </a:spcAft>
              <a:buClr>
                <a:srgbClr val="1CADE4"/>
              </a:buClr>
              <a:buNone/>
            </a:pPr>
            <a:r>
              <a:rPr lang="ja-JP" altLang="en-US" sz="3200" b="1">
                <a:solidFill>
                  <a:prstClr val="black">
                    <a:lumMod val="75000"/>
                    <a:lumOff val="25000"/>
                  </a:prstClr>
                </a:solidFill>
                <a:latin typeface="ＭＳ Ｐゴシック" panose="020B0600070205080204" pitchFamily="50" charset="-128"/>
              </a:rPr>
              <a:t>（</a:t>
            </a:r>
            <a:r>
              <a:rPr lang="en-US" altLang="ja-JP" sz="3200" b="1">
                <a:solidFill>
                  <a:prstClr val="black">
                    <a:lumMod val="75000"/>
                    <a:lumOff val="25000"/>
                  </a:prstClr>
                </a:solidFill>
                <a:latin typeface="ＭＳ Ｐゴシック" panose="020B0600070205080204" pitchFamily="50" charset="-128"/>
              </a:rPr>
              <a:t>2015</a:t>
            </a:r>
            <a:r>
              <a:rPr lang="ja-JP" altLang="en-US" sz="3200" b="1">
                <a:solidFill>
                  <a:prstClr val="black">
                    <a:lumMod val="75000"/>
                    <a:lumOff val="25000"/>
                  </a:prstClr>
                </a:solidFill>
                <a:latin typeface="ＭＳ Ｐゴシック" panose="020B0600070205080204" pitchFamily="50" charset="-128"/>
              </a:rPr>
              <a:t>年</a:t>
            </a:r>
            <a:r>
              <a:rPr lang="en-US" altLang="ja-JP" sz="3200" b="1">
                <a:solidFill>
                  <a:prstClr val="black">
                    <a:lumMod val="75000"/>
                    <a:lumOff val="25000"/>
                  </a:prstClr>
                </a:solidFill>
                <a:latin typeface="ＭＳ Ｐゴシック" panose="020B0600070205080204" pitchFamily="50" charset="-128"/>
              </a:rPr>
              <a:t>10</a:t>
            </a:r>
            <a:r>
              <a:rPr lang="ja-JP" altLang="en-US" sz="3200" b="1">
                <a:solidFill>
                  <a:prstClr val="black">
                    <a:lumMod val="75000"/>
                    <a:lumOff val="25000"/>
                  </a:prstClr>
                </a:solidFill>
                <a:latin typeface="ＭＳ Ｐゴシック" panose="020B0600070205080204" pitchFamily="50" charset="-128"/>
              </a:rPr>
              <a:t>月にさかのぼって年金の受給権を取得）</a:t>
            </a:r>
          </a:p>
          <a:p>
            <a:pPr marL="0" indent="0" defTabSz="685800">
              <a:spcBef>
                <a:spcPts val="900"/>
              </a:spcBef>
              <a:spcAft>
                <a:spcPts val="150"/>
              </a:spcAft>
              <a:buClr>
                <a:srgbClr val="1CADE4"/>
              </a:buClr>
              <a:buNone/>
            </a:pPr>
            <a:r>
              <a:rPr lang="en-US" altLang="ja-JP" sz="3200" b="1">
                <a:solidFill>
                  <a:prstClr val="black">
                    <a:lumMod val="75000"/>
                    <a:lumOff val="25000"/>
                  </a:prstClr>
                </a:solidFill>
                <a:latin typeface="ＭＳ Ｐゴシック" panose="020B0600070205080204" pitchFamily="50" charset="-128"/>
              </a:rPr>
              <a:t>2018</a:t>
            </a:r>
            <a:r>
              <a:rPr lang="ja-JP" altLang="en-US" sz="3200" b="1">
                <a:solidFill>
                  <a:prstClr val="black">
                    <a:lumMod val="75000"/>
                    <a:lumOff val="25000"/>
                  </a:prstClr>
                </a:solidFill>
                <a:latin typeface="ＭＳ Ｐゴシック" panose="020B0600070205080204" pitchFamily="50" charset="-128"/>
              </a:rPr>
              <a:t>年</a:t>
            </a:r>
            <a:r>
              <a:rPr lang="en-US" altLang="ja-JP" sz="3200" b="1">
                <a:solidFill>
                  <a:prstClr val="black">
                    <a:lumMod val="75000"/>
                    <a:lumOff val="25000"/>
                  </a:prstClr>
                </a:solidFill>
                <a:latin typeface="ＭＳ Ｐゴシック" panose="020B0600070205080204" pitchFamily="50" charset="-128"/>
              </a:rPr>
              <a:t>1</a:t>
            </a:r>
            <a:r>
              <a:rPr lang="ja-JP" altLang="en-US" sz="3200" b="1">
                <a:solidFill>
                  <a:prstClr val="black">
                    <a:lumMod val="75000"/>
                    <a:lumOff val="25000"/>
                  </a:prstClr>
                </a:solidFill>
                <a:latin typeface="ＭＳ Ｐゴシック" panose="020B0600070205080204" pitchFamily="50" charset="-128"/>
              </a:rPr>
              <a:t>月　</a:t>
            </a:r>
            <a:r>
              <a:rPr lang="ja-JP" altLang="en-US" sz="3200" b="1" u="heavy">
                <a:solidFill>
                  <a:srgbClr val="000000"/>
                </a:solidFill>
                <a:uFill>
                  <a:solidFill>
                    <a:srgbClr val="FF0000"/>
                  </a:solidFill>
                </a:uFill>
                <a:latin typeface="ＭＳ Ｐゴシック" panose="020B0600070205080204" pitchFamily="50" charset="-128"/>
              </a:rPr>
              <a:t>被告（京都府）が原告の児童</a:t>
            </a:r>
          </a:p>
          <a:p>
            <a:pPr marL="0" indent="0" defTabSz="685800">
              <a:spcBef>
                <a:spcPts val="900"/>
              </a:spcBef>
              <a:spcAft>
                <a:spcPts val="150"/>
              </a:spcAft>
              <a:buClr>
                <a:srgbClr val="1CADE4"/>
              </a:buClr>
              <a:buNone/>
            </a:pPr>
            <a:r>
              <a:rPr lang="ja-JP" altLang="en-US" sz="3200" b="1" u="heavy">
                <a:solidFill>
                  <a:srgbClr val="000000"/>
                </a:solidFill>
                <a:uFill>
                  <a:solidFill>
                    <a:srgbClr val="FF0000"/>
                  </a:solidFill>
                </a:uFill>
                <a:latin typeface="ＭＳ Ｐゴシック" panose="020B0600070205080204" pitchFamily="50" charset="-128"/>
              </a:rPr>
              <a:t>　　　　　扶養手当の支給停止の処分</a:t>
            </a:r>
          </a:p>
        </p:txBody>
      </p:sp>
      <p:sp>
        <p:nvSpPr>
          <p:cNvPr id="4" name="スライド番号プレースホルダー 3">
            <a:extLst>
              <a:ext uri="{FF2B5EF4-FFF2-40B4-BE49-F238E27FC236}">
                <a16:creationId xmlns:a16="http://schemas.microsoft.com/office/drawing/2014/main" id="{6981F8C2-8E71-E901-F3F9-ECCB3D9AF2F4}"/>
              </a:ext>
            </a:extLst>
          </p:cNvPr>
          <p:cNvSpPr>
            <a:spLocks noGrp="1"/>
          </p:cNvSpPr>
          <p:nvPr>
            <p:ph type="sldNum" sz="quarter" idx="12"/>
          </p:nvPr>
        </p:nvSpPr>
        <p:spPr/>
        <p:txBody>
          <a:bodyPr/>
          <a:lstStyle/>
          <a:p>
            <a:pPr defTabSz="457200"/>
            <a:fld id="{83167E6A-ED2D-4869-AC0F-E1F3DCBFD7CF}" type="slidenum">
              <a:rPr lang="ja-JP" altLang="en-US">
                <a:latin typeface="Tw Cen MT" panose="020B0602020104020603"/>
                <a:ea typeface="HGPｺﾞｼｯｸE" panose="020B0900000000000000" pitchFamily="50" charset="-128"/>
              </a:rPr>
              <a:pPr defTabSz="457200"/>
              <a:t>4</a:t>
            </a:fld>
            <a:endParaRPr lang="ja-JP" altLang="en-US">
              <a:latin typeface="Tw Cen MT" panose="020B0602020104020603"/>
              <a:ea typeface="HGPｺﾞｼｯｸE" panose="020B0900000000000000" pitchFamily="50" charset="-128"/>
            </a:endParaRPr>
          </a:p>
        </p:txBody>
      </p:sp>
      <p:pic>
        <p:nvPicPr>
          <p:cNvPr id="6" name="図 5">
            <a:extLst>
              <a:ext uri="{FF2B5EF4-FFF2-40B4-BE49-F238E27FC236}">
                <a16:creationId xmlns:a16="http://schemas.microsoft.com/office/drawing/2014/main" id="{C68AA32B-B4BB-B0C6-9A04-1DE762140FC2}"/>
              </a:ext>
            </a:extLst>
          </p:cNvPr>
          <p:cNvPicPr>
            <a:picLocks noChangeAspect="1"/>
          </p:cNvPicPr>
          <p:nvPr/>
        </p:nvPicPr>
        <p:blipFill>
          <a:blip r:embed="rId3"/>
          <a:stretch>
            <a:fillRect/>
          </a:stretch>
        </p:blipFill>
        <p:spPr>
          <a:xfrm>
            <a:off x="1206584" y="1650476"/>
            <a:ext cx="9778832" cy="134124"/>
          </a:xfrm>
          <a:prstGeom prst="rect">
            <a:avLst/>
          </a:prstGeom>
        </p:spPr>
      </p:pic>
    </p:spTree>
    <p:extLst>
      <p:ext uri="{BB962C8B-B14F-4D97-AF65-F5344CB8AC3E}">
        <p14:creationId xmlns:p14="http://schemas.microsoft.com/office/powerpoint/2010/main" val="4194108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C1C2A3-EDC3-7C3B-B033-08FEAC22EAA6}"/>
              </a:ext>
            </a:extLst>
          </p:cNvPr>
          <p:cNvSpPr>
            <a:spLocks noGrp="1"/>
          </p:cNvSpPr>
          <p:nvPr>
            <p:ph type="title"/>
          </p:nvPr>
        </p:nvSpPr>
        <p:spPr/>
        <p:txBody>
          <a:bodyPr>
            <a:normAutofit/>
          </a:bodyPr>
          <a:lstStyle/>
          <a:p>
            <a:r>
              <a:rPr kumimoji="1" lang="ja-JP" altLang="en-US" sz="4000" b="1" u="sng" dirty="0"/>
              <a:t>ひとり親世帯に適用される併給調整の定め</a:t>
            </a:r>
          </a:p>
        </p:txBody>
      </p:sp>
      <p:sp>
        <p:nvSpPr>
          <p:cNvPr id="3" name="コンテンツ プレースホルダー 2">
            <a:extLst>
              <a:ext uri="{FF2B5EF4-FFF2-40B4-BE49-F238E27FC236}">
                <a16:creationId xmlns:a16="http://schemas.microsoft.com/office/drawing/2014/main" id="{0FCFFAC6-18A4-126D-3D76-58C149BBB310}"/>
              </a:ext>
            </a:extLst>
          </p:cNvPr>
          <p:cNvSpPr>
            <a:spLocks noGrp="1"/>
          </p:cNvSpPr>
          <p:nvPr>
            <p:ph idx="1"/>
          </p:nvPr>
        </p:nvSpPr>
        <p:spPr/>
        <p:txBody>
          <a:bodyPr>
            <a:normAutofit/>
          </a:bodyPr>
          <a:lstStyle/>
          <a:p>
            <a:r>
              <a:rPr kumimoji="1" lang="ja-JP" altLang="en-US" b="1" dirty="0"/>
              <a:t>法１３条の２第２項</a:t>
            </a:r>
          </a:p>
          <a:p>
            <a:pPr marL="0" indent="0">
              <a:buNone/>
            </a:pPr>
            <a:endParaRPr kumimoji="1" lang="ja-JP" altLang="en-US" dirty="0"/>
          </a:p>
          <a:p>
            <a:pPr marL="0" indent="0">
              <a:buNone/>
            </a:pPr>
            <a:r>
              <a:rPr lang="ja-JP" altLang="en-US" dirty="0"/>
              <a:t>　児童扶養手当は、受給資格が公的年金給付（老齢福祉年金を除</a:t>
            </a:r>
          </a:p>
          <a:p>
            <a:pPr marL="0" indent="0">
              <a:buNone/>
            </a:pPr>
            <a:r>
              <a:rPr lang="ja-JP" altLang="en-US" dirty="0"/>
              <a:t>く。）を受けることができるときは、政令で定めるところにより</a:t>
            </a:r>
          </a:p>
          <a:p>
            <a:pPr marL="0" indent="0">
              <a:buNone/>
            </a:pPr>
            <a:r>
              <a:rPr lang="ja-JP" altLang="en-US" dirty="0"/>
              <a:t>その全部又は一部を支給しない（同項１号）。</a:t>
            </a:r>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759427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a:extLst>
              <a:ext uri="{FF2B5EF4-FFF2-40B4-BE49-F238E27FC236}">
                <a16:creationId xmlns:a16="http://schemas.microsoft.com/office/drawing/2014/main" id="{A0E2780D-4698-F4CF-CE1A-B1D0B135D613}"/>
              </a:ext>
            </a:extLst>
          </p:cNvPr>
          <p:cNvSpPr>
            <a:spLocks noGrp="1"/>
          </p:cNvSpPr>
          <p:nvPr>
            <p:ph type="title"/>
          </p:nvPr>
        </p:nvSpPr>
        <p:spPr/>
        <p:txBody>
          <a:bodyPr>
            <a:normAutofit/>
          </a:bodyPr>
          <a:lstStyle/>
          <a:p>
            <a:r>
              <a:rPr kumimoji="1" lang="ja-JP" altLang="en-US" sz="4000" b="1" u="sng" dirty="0"/>
              <a:t>ひとり親世帯に適用される併給調整の定め</a:t>
            </a:r>
            <a:endParaRPr lang="ja-JP" altLang="en-US" sz="4000" dirty="0"/>
          </a:p>
        </p:txBody>
      </p:sp>
      <p:sp>
        <p:nvSpPr>
          <p:cNvPr id="14" name="コンテンツ プレースホルダー 13">
            <a:extLst>
              <a:ext uri="{FF2B5EF4-FFF2-40B4-BE49-F238E27FC236}">
                <a16:creationId xmlns:a16="http://schemas.microsoft.com/office/drawing/2014/main" id="{F66982D7-86F7-3525-6196-B807BBB4B68D}"/>
              </a:ext>
            </a:extLst>
          </p:cNvPr>
          <p:cNvSpPr>
            <a:spLocks noGrp="1"/>
          </p:cNvSpPr>
          <p:nvPr>
            <p:ph idx="1"/>
          </p:nvPr>
        </p:nvSpPr>
        <p:spPr/>
        <p:txBody>
          <a:bodyPr/>
          <a:lstStyle/>
          <a:p>
            <a:r>
              <a:rPr lang="ja-JP" altLang="en-US" b="1" dirty="0"/>
              <a:t>法施行令６条の４（本件併給調整規定）</a:t>
            </a:r>
          </a:p>
          <a:p>
            <a:pPr marL="0" indent="0">
              <a:buNone/>
            </a:pPr>
            <a:r>
              <a:rPr lang="ja-JP" altLang="en-US" dirty="0"/>
              <a:t>　上記</a:t>
            </a:r>
            <a:r>
              <a:rPr lang="en-US" altLang="ja-JP" dirty="0"/>
              <a:t>a</a:t>
            </a:r>
            <a:r>
              <a:rPr lang="ja-JP" altLang="en-US" dirty="0"/>
              <a:t>の規定による支給の制限（受給資格者が公的年金給付</a:t>
            </a:r>
          </a:p>
          <a:p>
            <a:pPr marL="0" indent="0">
              <a:buNone/>
            </a:pPr>
            <a:r>
              <a:rPr lang="ja-JP" altLang="en-US" dirty="0"/>
              <a:t>を受給している場合）については、</a:t>
            </a:r>
            <a:r>
              <a:rPr lang="en-US" altLang="ja-JP" dirty="0"/>
              <a:t>①</a:t>
            </a:r>
            <a:r>
              <a:rPr lang="ja-JP" altLang="en-US" dirty="0"/>
              <a:t>受給資格者に支給される児</a:t>
            </a:r>
          </a:p>
          <a:p>
            <a:pPr marL="0" indent="0">
              <a:buNone/>
            </a:pPr>
            <a:r>
              <a:rPr lang="ja-JP" altLang="en-US" dirty="0"/>
              <a:t>童扶養手当の額と、</a:t>
            </a:r>
            <a:r>
              <a:rPr lang="en-US" altLang="ja-JP" dirty="0"/>
              <a:t>②</a:t>
            </a:r>
            <a:r>
              <a:rPr lang="ja-JP" altLang="en-US" dirty="0"/>
              <a:t>受給資格者に支給される公的年金給付の本</a:t>
            </a:r>
          </a:p>
          <a:p>
            <a:pPr marL="0" indent="0">
              <a:buNone/>
            </a:pPr>
            <a:r>
              <a:rPr lang="ja-JP" altLang="en-US" dirty="0"/>
              <a:t>体部分及び子加算部分の合計額を比較し、児童扶養手当の方が低</a:t>
            </a:r>
          </a:p>
          <a:p>
            <a:pPr marL="0" indent="0">
              <a:buNone/>
            </a:pPr>
            <a:r>
              <a:rPr lang="ja-JP" altLang="en-US" dirty="0"/>
              <a:t>額である場合は児童扶養手当の全部が支給されず、児童扶養手当</a:t>
            </a:r>
          </a:p>
          <a:p>
            <a:pPr marL="0" indent="0">
              <a:buNone/>
            </a:pPr>
            <a:r>
              <a:rPr lang="ja-JP" altLang="en-US" dirty="0"/>
              <a:t>の方が高額である場合はその差額が支給される。</a:t>
            </a:r>
          </a:p>
        </p:txBody>
      </p:sp>
    </p:spTree>
    <p:extLst>
      <p:ext uri="{BB962C8B-B14F-4D97-AF65-F5344CB8AC3E}">
        <p14:creationId xmlns:p14="http://schemas.microsoft.com/office/powerpoint/2010/main" val="327395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BFEB8D-B200-4594-87FF-469524A3F51E}"/>
              </a:ext>
            </a:extLst>
          </p:cNvPr>
          <p:cNvSpPr>
            <a:spLocks noGrp="1"/>
          </p:cNvSpPr>
          <p:nvPr>
            <p:ph type="title"/>
          </p:nvPr>
        </p:nvSpPr>
        <p:spPr>
          <a:xfrm>
            <a:off x="2176095" y="424167"/>
            <a:ext cx="8034705" cy="781700"/>
          </a:xfrm>
        </p:spPr>
        <p:txBody>
          <a:bodyPr>
            <a:noAutofit/>
          </a:bodyPr>
          <a:lstStyle/>
          <a:p>
            <a:r>
              <a:rPr lang="ja-JP" altLang="en-US" sz="4200" b="1">
                <a:solidFill>
                  <a:srgbClr val="002060"/>
                </a:solidFill>
                <a:latin typeface="HGP創英角ｺﾞｼｯｸUB" panose="020B0900000000000000" pitchFamily="50" charset="-128"/>
                <a:ea typeface="HGP創英角ｺﾞｼｯｸUB" panose="020B0900000000000000" pitchFamily="50" charset="-128"/>
              </a:rPr>
              <a:t>ひとり親の場合には支給されない</a:t>
            </a:r>
            <a:endParaRPr lang="ja-JP" altLang="en-US" sz="4200" b="1">
              <a:solidFill>
                <a:srgbClr val="002060"/>
              </a:solidFill>
              <a:latin typeface="ＤＨＰ特太ゴシック体" panose="020B0500000000000000" pitchFamily="50" charset="-128"/>
              <a:ea typeface="ＤＨＰ特太ゴシック体" panose="020B0500000000000000" pitchFamily="50" charset="-128"/>
            </a:endParaRPr>
          </a:p>
        </p:txBody>
      </p:sp>
      <p:graphicFrame>
        <p:nvGraphicFramePr>
          <p:cNvPr id="6" name="コンテンツ プレースホルダー 5">
            <a:extLst>
              <a:ext uri="{FF2B5EF4-FFF2-40B4-BE49-F238E27FC236}">
                <a16:creationId xmlns:a16="http://schemas.microsoft.com/office/drawing/2014/main" id="{77F60EF8-F8D5-45A2-842E-ACB88BE3323F}"/>
              </a:ext>
            </a:extLst>
          </p:cNvPr>
          <p:cNvGraphicFramePr>
            <a:graphicFrameLocks noGrp="1"/>
          </p:cNvGraphicFramePr>
          <p:nvPr>
            <p:ph idx="1"/>
          </p:nvPr>
        </p:nvGraphicFramePr>
        <p:xfrm>
          <a:off x="1621447" y="1373844"/>
          <a:ext cx="4572000" cy="3719171"/>
        </p:xfrm>
        <a:graphic>
          <a:graphicData uri="http://schemas.openxmlformats.org/drawingml/2006/chart">
            <c:chart xmlns:c="http://schemas.openxmlformats.org/drawingml/2006/chart" xmlns:r="http://schemas.openxmlformats.org/officeDocument/2006/relationships" r:id="rId3"/>
          </a:graphicData>
        </a:graphic>
      </p:graphicFrame>
      <p:sp>
        <p:nvSpPr>
          <p:cNvPr id="3" name="スライド番号プレースホルダー 2">
            <a:extLst>
              <a:ext uri="{FF2B5EF4-FFF2-40B4-BE49-F238E27FC236}">
                <a16:creationId xmlns:a16="http://schemas.microsoft.com/office/drawing/2014/main" id="{7D7304B4-2A5B-40B0-A86E-E75F666C9D8A}"/>
              </a:ext>
            </a:extLst>
          </p:cNvPr>
          <p:cNvSpPr>
            <a:spLocks noGrp="1"/>
          </p:cNvSpPr>
          <p:nvPr>
            <p:ph type="sldNum" sz="quarter" idx="12"/>
          </p:nvPr>
        </p:nvSpPr>
        <p:spPr/>
        <p:txBody>
          <a:bodyPr/>
          <a:lstStyle/>
          <a:p>
            <a:pPr defTabSz="457200"/>
            <a:fld id="{83167E6A-ED2D-4869-AC0F-E1F3DCBFD7CF}" type="slidenum">
              <a:rPr lang="ja-JP" altLang="en-US">
                <a:latin typeface="Tw Cen MT" panose="020B0602020104020603"/>
                <a:ea typeface="HGPｺﾞｼｯｸE" panose="020B0900000000000000" pitchFamily="50" charset="-128"/>
              </a:rPr>
              <a:pPr defTabSz="457200"/>
              <a:t>7</a:t>
            </a:fld>
            <a:endParaRPr lang="ja-JP" altLang="en-US">
              <a:latin typeface="Tw Cen MT" panose="020B0602020104020603"/>
              <a:ea typeface="HGPｺﾞｼｯｸE" panose="020B0900000000000000" pitchFamily="50" charset="-128"/>
            </a:endParaRPr>
          </a:p>
        </p:txBody>
      </p:sp>
      <p:graphicFrame>
        <p:nvGraphicFramePr>
          <p:cNvPr id="12" name="グラフ 11">
            <a:extLst>
              <a:ext uri="{FF2B5EF4-FFF2-40B4-BE49-F238E27FC236}">
                <a16:creationId xmlns:a16="http://schemas.microsoft.com/office/drawing/2014/main" id="{1362D680-1FC0-4E33-95AA-CE0A4453B694}"/>
              </a:ext>
            </a:extLst>
          </p:cNvPr>
          <p:cNvGraphicFramePr/>
          <p:nvPr/>
        </p:nvGraphicFramePr>
        <p:xfrm>
          <a:off x="5802924" y="1431004"/>
          <a:ext cx="4865077" cy="3621915"/>
        </p:xfrm>
        <a:graphic>
          <a:graphicData uri="http://schemas.openxmlformats.org/drawingml/2006/chart">
            <c:chart xmlns:c="http://schemas.openxmlformats.org/drawingml/2006/chart" xmlns:r="http://schemas.openxmlformats.org/officeDocument/2006/relationships" r:id="rId4"/>
          </a:graphicData>
        </a:graphic>
      </p:graphicFrame>
      <p:sp>
        <p:nvSpPr>
          <p:cNvPr id="17" name="楕円 16">
            <a:extLst>
              <a:ext uri="{FF2B5EF4-FFF2-40B4-BE49-F238E27FC236}">
                <a16:creationId xmlns:a16="http://schemas.microsoft.com/office/drawing/2014/main" id="{FB46D4D0-1278-4ED5-8E8E-3ACCF439D1B9}"/>
              </a:ext>
            </a:extLst>
          </p:cNvPr>
          <p:cNvSpPr/>
          <p:nvPr/>
        </p:nvSpPr>
        <p:spPr>
          <a:xfrm>
            <a:off x="9146948" y="3323287"/>
            <a:ext cx="393898" cy="372547"/>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kumimoji="0" lang="ja-JP" altLang="en-US" sz="1350">
              <a:solidFill>
                <a:prstClr val="white"/>
              </a:solidFill>
              <a:latin typeface="Tw Cen MT" panose="020B0602020104020603"/>
              <a:ea typeface="HGPｺﾞｼｯｸE" panose="020B0900000000000000" pitchFamily="50" charset="-128"/>
            </a:endParaRPr>
          </a:p>
        </p:txBody>
      </p:sp>
      <p:sp>
        <p:nvSpPr>
          <p:cNvPr id="4" name="思考の吹き出し: 雲形 3">
            <a:extLst>
              <a:ext uri="{FF2B5EF4-FFF2-40B4-BE49-F238E27FC236}">
                <a16:creationId xmlns:a16="http://schemas.microsoft.com/office/drawing/2014/main" id="{08376F7C-B92F-44DB-836B-57B3A6305A2D}"/>
              </a:ext>
            </a:extLst>
          </p:cNvPr>
          <p:cNvSpPr/>
          <p:nvPr/>
        </p:nvSpPr>
        <p:spPr>
          <a:xfrm>
            <a:off x="4006678" y="1988212"/>
            <a:ext cx="2239107" cy="1061829"/>
          </a:xfrm>
          <a:prstGeom prst="cloudCallout">
            <a:avLst/>
          </a:prstGeom>
          <a:solidFill>
            <a:srgbClr val="F8FB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kumimoji="0" lang="ja-JP" altLang="en-US" sz="1400" dirty="0">
                <a:solidFill>
                  <a:prstClr val="black"/>
                </a:solidFill>
                <a:latin typeface="HGPｺﾞｼｯｸE" panose="020B0900000000000000" pitchFamily="50" charset="-128"/>
                <a:ea typeface="HGPｺﾞｼｯｸE" panose="020B0900000000000000" pitchFamily="50" charset="-128"/>
              </a:rPr>
              <a:t>児童扶養手当の方が少ない</a:t>
            </a:r>
            <a:endParaRPr kumimoji="0" lang="en-US" altLang="ja-JP" sz="1400" dirty="0">
              <a:solidFill>
                <a:prstClr val="black"/>
              </a:solidFill>
              <a:latin typeface="HGPｺﾞｼｯｸE" panose="020B0900000000000000" pitchFamily="50" charset="-128"/>
              <a:ea typeface="HGPｺﾞｼｯｸE" panose="020B0900000000000000" pitchFamily="50" charset="-128"/>
            </a:endParaRPr>
          </a:p>
          <a:p>
            <a:pPr algn="ctr" defTabSz="457200"/>
            <a:r>
              <a:rPr kumimoji="0" lang="ja-JP" altLang="en-US" sz="1400" dirty="0">
                <a:solidFill>
                  <a:prstClr val="black"/>
                </a:solidFill>
                <a:latin typeface="HGPｺﾞｼｯｸE" panose="020B0900000000000000" pitchFamily="50" charset="-128"/>
                <a:ea typeface="HGPｺﾞｼｯｸE" panose="020B0900000000000000" pitchFamily="50" charset="-128"/>
              </a:rPr>
              <a:t>→</a:t>
            </a:r>
            <a:r>
              <a:rPr kumimoji="0" lang="ja-JP" altLang="en-US" sz="1400" b="1" dirty="0">
                <a:solidFill>
                  <a:prstClr val="black"/>
                </a:solidFill>
                <a:latin typeface="HGPｺﾞｼｯｸE" panose="020B0900000000000000" pitchFamily="50" charset="-128"/>
                <a:ea typeface="HGPｺﾞｼｯｸE" panose="020B0900000000000000" pitchFamily="50" charset="-128"/>
              </a:rPr>
              <a:t>支給なし</a:t>
            </a:r>
          </a:p>
        </p:txBody>
      </p:sp>
      <p:cxnSp>
        <p:nvCxnSpPr>
          <p:cNvPr id="14" name="直線コネクタ 13">
            <a:extLst>
              <a:ext uri="{FF2B5EF4-FFF2-40B4-BE49-F238E27FC236}">
                <a16:creationId xmlns:a16="http://schemas.microsoft.com/office/drawing/2014/main" id="{5344418E-671F-4ADA-9AD8-8D91C0ACADF2}"/>
              </a:ext>
            </a:extLst>
          </p:cNvPr>
          <p:cNvCxnSpPr>
            <a:cxnSpLocks/>
          </p:cNvCxnSpPr>
          <p:nvPr/>
        </p:nvCxnSpPr>
        <p:spPr>
          <a:xfrm>
            <a:off x="3432014" y="2088932"/>
            <a:ext cx="1003205" cy="1153028"/>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8DDB07F7-AF57-4243-B7C4-F042F60C7A98}"/>
              </a:ext>
            </a:extLst>
          </p:cNvPr>
          <p:cNvCxnSpPr>
            <a:cxnSpLocks/>
          </p:cNvCxnSpPr>
          <p:nvPr/>
        </p:nvCxnSpPr>
        <p:spPr>
          <a:xfrm>
            <a:off x="3329354" y="4354487"/>
            <a:ext cx="1164246"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71E24C26-6A94-4EDB-BC15-74B151907D3A}"/>
              </a:ext>
            </a:extLst>
          </p:cNvPr>
          <p:cNvCxnSpPr>
            <a:cxnSpLocks/>
          </p:cNvCxnSpPr>
          <p:nvPr/>
        </p:nvCxnSpPr>
        <p:spPr>
          <a:xfrm flipH="1" flipV="1">
            <a:off x="4652674" y="3509559"/>
            <a:ext cx="648878" cy="615152"/>
          </a:xfrm>
          <a:prstGeom prst="line">
            <a:avLst/>
          </a:prstGeom>
          <a:ln w="88900">
            <a:solidFill>
              <a:srgbClr val="FFFF00"/>
            </a:solidFill>
            <a:prstDash val="solid"/>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29E14761-A03C-4F0A-AB95-5C832BC91090}"/>
              </a:ext>
            </a:extLst>
          </p:cNvPr>
          <p:cNvCxnSpPr>
            <a:cxnSpLocks/>
          </p:cNvCxnSpPr>
          <p:nvPr/>
        </p:nvCxnSpPr>
        <p:spPr>
          <a:xfrm flipV="1">
            <a:off x="4675770" y="3509560"/>
            <a:ext cx="625783" cy="625997"/>
          </a:xfrm>
          <a:prstGeom prst="line">
            <a:avLst/>
          </a:prstGeom>
          <a:ln w="88900">
            <a:solidFill>
              <a:srgbClr val="FFFF00"/>
            </a:solidFill>
            <a:prstDash val="solid"/>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7A104071-7230-47A7-99F0-B67368257D8E}"/>
              </a:ext>
            </a:extLst>
          </p:cNvPr>
          <p:cNvCxnSpPr>
            <a:cxnSpLocks/>
          </p:cNvCxnSpPr>
          <p:nvPr/>
        </p:nvCxnSpPr>
        <p:spPr>
          <a:xfrm flipV="1">
            <a:off x="7773783" y="3241960"/>
            <a:ext cx="986205" cy="544594"/>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7083A90-08EA-4CAF-BC75-31349FC187A4}"/>
              </a:ext>
            </a:extLst>
          </p:cNvPr>
          <p:cNvCxnSpPr>
            <a:cxnSpLocks/>
          </p:cNvCxnSpPr>
          <p:nvPr/>
        </p:nvCxnSpPr>
        <p:spPr>
          <a:xfrm>
            <a:off x="7773783" y="4359712"/>
            <a:ext cx="1105713"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2D798DB2-ADFA-42AE-9AC6-1558746F0CC8}"/>
              </a:ext>
            </a:extLst>
          </p:cNvPr>
          <p:cNvSpPr txBox="1"/>
          <p:nvPr/>
        </p:nvSpPr>
        <p:spPr>
          <a:xfrm>
            <a:off x="2005792" y="4546407"/>
            <a:ext cx="8479985" cy="1384995"/>
          </a:xfrm>
          <a:prstGeom prst="rect">
            <a:avLst/>
          </a:prstGeom>
          <a:noFill/>
        </p:spPr>
        <p:txBody>
          <a:bodyPr wrap="square" rtlCol="0">
            <a:spAutoFit/>
          </a:bodyPr>
          <a:lstStyle/>
          <a:p>
            <a:pPr defTabSz="457200"/>
            <a:r>
              <a:rPr kumimoji="0" lang="ja-JP" altLang="en-US" sz="2800" b="1">
                <a:solidFill>
                  <a:prstClr val="black"/>
                </a:solidFill>
                <a:latin typeface="Tw Cen MT" panose="020B0602020104020603"/>
                <a:ea typeface="HGPｺﾞｼｯｸE" panose="020B0900000000000000" pitchFamily="50" charset="-128"/>
              </a:rPr>
              <a:t>ひとり親の場合には障害基礎年金本体＞児童扶養手当なので</a:t>
            </a:r>
            <a:r>
              <a:rPr kumimoji="0" lang="ja-JP" altLang="en-US" sz="2800" b="1" u="heavy">
                <a:solidFill>
                  <a:prstClr val="black"/>
                </a:solidFill>
                <a:uFill>
                  <a:solidFill>
                    <a:srgbClr val="FF0000"/>
                  </a:solidFill>
                </a:uFill>
                <a:latin typeface="Tw Cen MT" panose="020B0602020104020603"/>
                <a:ea typeface="HGPｺﾞｼｯｸE" panose="020B0900000000000000" pitchFamily="50" charset="-128"/>
              </a:rPr>
              <a:t>併給の可能性ナシ</a:t>
            </a:r>
            <a:r>
              <a:rPr kumimoji="0" lang="ja-JP" altLang="en-US" sz="2800" b="1">
                <a:solidFill>
                  <a:prstClr val="black"/>
                </a:solidFill>
                <a:latin typeface="Tw Cen MT" panose="020B0602020104020603"/>
                <a:ea typeface="HGPｺﾞｼｯｸE" panose="020B0900000000000000" pitchFamily="50" charset="-128"/>
              </a:rPr>
              <a:t>。</a:t>
            </a:r>
            <a:endParaRPr kumimoji="0" lang="en-US" altLang="ja-JP" sz="2800" b="1">
              <a:solidFill>
                <a:prstClr val="black"/>
              </a:solidFill>
              <a:latin typeface="Tw Cen MT" panose="020B0602020104020603"/>
              <a:ea typeface="HGPｺﾞｼｯｸE" panose="020B0900000000000000" pitchFamily="50" charset="-128"/>
            </a:endParaRPr>
          </a:p>
          <a:p>
            <a:pPr defTabSz="457200"/>
            <a:r>
              <a:rPr kumimoji="0" lang="ja-JP" altLang="en-US" sz="2800" b="1">
                <a:solidFill>
                  <a:prstClr val="black"/>
                </a:solidFill>
                <a:latin typeface="Tw Cen MT" panose="020B0602020104020603"/>
                <a:ea typeface="HGPｺﾞｼｯｸE" panose="020B0900000000000000" pitchFamily="50" charset="-128"/>
              </a:rPr>
              <a:t>両親がいる場合には差額を</a:t>
            </a:r>
            <a:r>
              <a:rPr kumimoji="0" lang="ja-JP" altLang="en-US" sz="2800" b="1" u="heavy">
                <a:solidFill>
                  <a:prstClr val="black"/>
                </a:solidFill>
                <a:uFill>
                  <a:solidFill>
                    <a:srgbClr val="FF0000"/>
                  </a:solidFill>
                </a:uFill>
                <a:latin typeface="Tw Cen MT" panose="020B0602020104020603"/>
                <a:ea typeface="HGPｺﾞｼｯｸE" panose="020B0900000000000000" pitchFamily="50" charset="-128"/>
              </a:rPr>
              <a:t>一部併給可</a:t>
            </a:r>
            <a:r>
              <a:rPr kumimoji="0" lang="ja-JP" altLang="en-US" sz="2800" b="1">
                <a:solidFill>
                  <a:prstClr val="black"/>
                </a:solidFill>
                <a:latin typeface="Tw Cen MT" panose="020B0602020104020603"/>
                <a:ea typeface="HGPｺﾞｼｯｸE" panose="020B0900000000000000" pitchFamily="50" charset="-128"/>
              </a:rPr>
              <a:t>。</a:t>
            </a:r>
          </a:p>
        </p:txBody>
      </p:sp>
      <p:sp>
        <p:nvSpPr>
          <p:cNvPr id="15" name="思考の吹き出し: 雲形 14">
            <a:extLst>
              <a:ext uri="{FF2B5EF4-FFF2-40B4-BE49-F238E27FC236}">
                <a16:creationId xmlns:a16="http://schemas.microsoft.com/office/drawing/2014/main" id="{AC2845DE-66E5-AE8D-93BE-9C512207DBDD}"/>
              </a:ext>
            </a:extLst>
          </p:cNvPr>
          <p:cNvSpPr/>
          <p:nvPr/>
        </p:nvSpPr>
        <p:spPr>
          <a:xfrm>
            <a:off x="8241373" y="1944822"/>
            <a:ext cx="2205048" cy="1097911"/>
          </a:xfrm>
          <a:prstGeom prst="cloudCallout">
            <a:avLst>
              <a:gd name="adj1" fmla="val -16082"/>
              <a:gd name="adj2" fmla="val 60678"/>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457200"/>
            <a:r>
              <a:rPr kumimoji="0" lang="ja-JP" altLang="en-US" sz="1400">
                <a:solidFill>
                  <a:prstClr val="black"/>
                </a:solidFill>
                <a:latin typeface="HGPｺﾞｼｯｸE" panose="020B0900000000000000" pitchFamily="50" charset="-128"/>
                <a:ea typeface="HGPｺﾞｼｯｸE" panose="020B0900000000000000" pitchFamily="50" charset="-128"/>
              </a:rPr>
              <a:t>児童扶養手当の方</a:t>
            </a:r>
            <a:endParaRPr kumimoji="0" lang="en-US" altLang="ja-JP" sz="1400">
              <a:solidFill>
                <a:prstClr val="black"/>
              </a:solidFill>
              <a:latin typeface="HGPｺﾞｼｯｸE" panose="020B0900000000000000" pitchFamily="50" charset="-128"/>
              <a:ea typeface="HGPｺﾞｼｯｸE" panose="020B0900000000000000" pitchFamily="50" charset="-128"/>
            </a:endParaRPr>
          </a:p>
          <a:p>
            <a:pPr defTabSz="457200"/>
            <a:r>
              <a:rPr kumimoji="0" lang="ja-JP" altLang="en-US" sz="1400">
                <a:solidFill>
                  <a:prstClr val="black"/>
                </a:solidFill>
                <a:latin typeface="HGPｺﾞｼｯｸE" panose="020B0900000000000000" pitchFamily="50" charset="-128"/>
                <a:ea typeface="HGPｺﾞｼｯｸE" panose="020B0900000000000000" pitchFamily="50" charset="-128"/>
              </a:rPr>
              <a:t>が多い</a:t>
            </a:r>
            <a:endParaRPr kumimoji="0" lang="en-US" altLang="ja-JP" sz="1400">
              <a:solidFill>
                <a:prstClr val="black"/>
              </a:solidFill>
              <a:latin typeface="HGPｺﾞｼｯｸE" panose="020B0900000000000000" pitchFamily="50" charset="-128"/>
              <a:ea typeface="HGPｺﾞｼｯｸE" panose="020B0900000000000000" pitchFamily="50" charset="-128"/>
            </a:endParaRPr>
          </a:p>
          <a:p>
            <a:pPr defTabSz="457200"/>
            <a:r>
              <a:rPr kumimoji="0" lang="ja-JP" altLang="en-US" sz="1400">
                <a:solidFill>
                  <a:prstClr val="black"/>
                </a:solidFill>
                <a:latin typeface="HGPｺﾞｼｯｸE" panose="020B0900000000000000" pitchFamily="50" charset="-128"/>
                <a:ea typeface="HGPｺﾞｼｯｸE" panose="020B0900000000000000" pitchFamily="50" charset="-128"/>
              </a:rPr>
              <a:t>→</a:t>
            </a:r>
            <a:r>
              <a:rPr kumimoji="0" lang="ja-JP" altLang="en-US" sz="1400" b="1">
                <a:solidFill>
                  <a:prstClr val="black"/>
                </a:solidFill>
                <a:latin typeface="HGPｺﾞｼｯｸE" panose="020B0900000000000000" pitchFamily="50" charset="-128"/>
                <a:ea typeface="HGPｺﾞｼｯｸE" panose="020B0900000000000000" pitchFamily="50" charset="-128"/>
              </a:rPr>
              <a:t>差額が支給される</a:t>
            </a:r>
          </a:p>
        </p:txBody>
      </p:sp>
      <p:pic>
        <p:nvPicPr>
          <p:cNvPr id="7" name="図 6">
            <a:extLst>
              <a:ext uri="{FF2B5EF4-FFF2-40B4-BE49-F238E27FC236}">
                <a16:creationId xmlns:a16="http://schemas.microsoft.com/office/drawing/2014/main" id="{D61D0012-091E-97F5-2B6C-E3D124CB6F3B}"/>
              </a:ext>
            </a:extLst>
          </p:cNvPr>
          <p:cNvPicPr>
            <a:picLocks noChangeAspect="1"/>
          </p:cNvPicPr>
          <p:nvPr/>
        </p:nvPicPr>
        <p:blipFill>
          <a:blip r:embed="rId5"/>
          <a:stretch>
            <a:fillRect/>
          </a:stretch>
        </p:blipFill>
        <p:spPr>
          <a:xfrm>
            <a:off x="2005793" y="1136052"/>
            <a:ext cx="7535054" cy="103349"/>
          </a:xfrm>
          <a:prstGeom prst="rect">
            <a:avLst/>
          </a:prstGeom>
        </p:spPr>
      </p:pic>
    </p:spTree>
    <p:extLst>
      <p:ext uri="{BB962C8B-B14F-4D97-AF65-F5344CB8AC3E}">
        <p14:creationId xmlns:p14="http://schemas.microsoft.com/office/powerpoint/2010/main" val="106377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par>
                                <p:cTn id="18" presetID="22" presetClass="entr" presetSubtype="8"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par>
                                <p:cTn id="26" presetID="22" presetClass="entr" presetSubtype="8" fill="hold" nodeType="withEffect">
                                  <p:stCondLst>
                                    <p:cond delay="0"/>
                                  </p:stCondLst>
                                  <p:childTnLst>
                                    <p:set>
                                      <p:cBhvr>
                                        <p:cTn id="27" dur="1" fill="hold">
                                          <p:stCondLst>
                                            <p:cond delay="0"/>
                                          </p:stCondLst>
                                        </p:cTn>
                                        <p:tgtEl>
                                          <p:spTgt spid="21">
                                            <p:txEl>
                                              <p:pRg st="0" end="0"/>
                                            </p:txEl>
                                          </p:spTgt>
                                        </p:tgtEl>
                                        <p:attrNameLst>
                                          <p:attrName>style.visibility</p:attrName>
                                        </p:attrNameLst>
                                      </p:cBhvr>
                                      <p:to>
                                        <p:strVal val="visible"/>
                                      </p:to>
                                    </p:set>
                                    <p:animEffect transition="in" filter="wipe(left)">
                                      <p:cBhvr>
                                        <p:cTn id="28" dur="500"/>
                                        <p:tgtEl>
                                          <p:spTgt spid="21">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left)">
                                      <p:cBhvr>
                                        <p:cTn id="43" dur="5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left)">
                                      <p:cBhvr>
                                        <p:cTn id="48" dur="500"/>
                                        <p:tgtEl>
                                          <p:spTgt spid="15"/>
                                        </p:tgtEl>
                                      </p:cBhvr>
                                    </p:animEffect>
                                  </p:childTnLst>
                                </p:cTn>
                              </p:par>
                              <p:par>
                                <p:cTn id="49" presetID="22" presetClass="entr" presetSubtype="8" fill="hold" nodeType="withEffect">
                                  <p:stCondLst>
                                    <p:cond delay="0"/>
                                  </p:stCondLst>
                                  <p:childTnLst>
                                    <p:set>
                                      <p:cBhvr>
                                        <p:cTn id="50" dur="1" fill="hold">
                                          <p:stCondLst>
                                            <p:cond delay="0"/>
                                          </p:stCondLst>
                                        </p:cTn>
                                        <p:tgtEl>
                                          <p:spTgt spid="21">
                                            <p:txEl>
                                              <p:pRg st="1" end="1"/>
                                            </p:txEl>
                                          </p:spTgt>
                                        </p:tgtEl>
                                        <p:attrNameLst>
                                          <p:attrName>style.visibility</p:attrName>
                                        </p:attrNameLst>
                                      </p:cBhvr>
                                      <p:to>
                                        <p:strVal val="visible"/>
                                      </p:to>
                                    </p:set>
                                    <p:animEffect transition="in" filter="wipe(left)">
                                      <p:cBhvr>
                                        <p:cTn id="51" dur="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2" grpId="0">
        <p:bldAsOne/>
      </p:bldGraphic>
      <p:bldP spid="17" grpId="0" animBg="1"/>
      <p:bldP spid="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20A918-1593-4D4E-BD7C-FAA16DD621B3}"/>
              </a:ext>
            </a:extLst>
          </p:cNvPr>
          <p:cNvSpPr>
            <a:spLocks noGrp="1"/>
          </p:cNvSpPr>
          <p:nvPr>
            <p:ph type="title"/>
          </p:nvPr>
        </p:nvSpPr>
        <p:spPr/>
        <p:txBody>
          <a:bodyPr/>
          <a:lstStyle/>
          <a:p>
            <a:r>
              <a:rPr kumimoji="1" lang="ja-JP" altLang="en-US" b="1" dirty="0"/>
              <a:t>本件訴訟の経緯</a:t>
            </a:r>
          </a:p>
        </p:txBody>
      </p:sp>
      <p:sp>
        <p:nvSpPr>
          <p:cNvPr id="3" name="コンテンツ プレースホルダー 2">
            <a:extLst>
              <a:ext uri="{FF2B5EF4-FFF2-40B4-BE49-F238E27FC236}">
                <a16:creationId xmlns:a16="http://schemas.microsoft.com/office/drawing/2014/main" id="{617EA77A-9BD5-6F33-BDB3-73EAF32B00EC}"/>
              </a:ext>
            </a:extLst>
          </p:cNvPr>
          <p:cNvSpPr>
            <a:spLocks noGrp="1"/>
          </p:cNvSpPr>
          <p:nvPr>
            <p:ph idx="1"/>
          </p:nvPr>
        </p:nvSpPr>
        <p:spPr/>
        <p:txBody>
          <a:bodyPr>
            <a:normAutofit/>
          </a:bodyPr>
          <a:lstStyle/>
          <a:p>
            <a:pPr marL="0" indent="0">
              <a:buNone/>
            </a:pPr>
            <a:r>
              <a:rPr kumimoji="1" lang="ja-JP" altLang="en-US" dirty="0"/>
              <a:t>２０１９（令和元）年　７月３１日　京都地方裁判所に</a:t>
            </a:r>
            <a:r>
              <a:rPr kumimoji="1" lang="ja-JP" altLang="en-US" b="1" dirty="0"/>
              <a:t>提訴</a:t>
            </a:r>
          </a:p>
          <a:p>
            <a:pPr marL="0" indent="0">
              <a:buNone/>
            </a:pPr>
            <a:r>
              <a:rPr lang="ja-JP" altLang="en-US" dirty="0"/>
              <a:t>２０２０（令和２）年１２月２４日　口頭弁論終結</a:t>
            </a:r>
          </a:p>
          <a:p>
            <a:pPr marL="0" indent="0">
              <a:buNone/>
            </a:pPr>
            <a:r>
              <a:rPr kumimoji="1" lang="ja-JP" altLang="en-US" dirty="0"/>
              <a:t>２０２１（令和３）年　４月１６日　</a:t>
            </a:r>
            <a:r>
              <a:rPr kumimoji="1" lang="ja-JP" altLang="en-US" b="1" dirty="0"/>
              <a:t>判決</a:t>
            </a:r>
          </a:p>
          <a:p>
            <a:pPr marL="0" indent="0">
              <a:buNone/>
            </a:pPr>
            <a:r>
              <a:rPr lang="ja-JP" altLang="en-US" dirty="0"/>
              <a:t>２０２１（令和３）年　４月３０日　大阪高等裁判所に</a:t>
            </a:r>
            <a:r>
              <a:rPr lang="ja-JP" altLang="en-US" b="1" dirty="0"/>
              <a:t>控訴</a:t>
            </a:r>
            <a:endParaRPr lang="ja-JP" altLang="en-US" dirty="0"/>
          </a:p>
          <a:p>
            <a:pPr marL="0" indent="0">
              <a:buNone/>
            </a:pPr>
            <a:r>
              <a:rPr kumimoji="1" lang="ja-JP" altLang="en-US" dirty="0"/>
              <a:t>２０２</a:t>
            </a:r>
            <a:r>
              <a:rPr lang="ja-JP" altLang="en-US" dirty="0"/>
              <a:t>３（令和５）年　７月　６日　口頭弁論終結</a:t>
            </a:r>
          </a:p>
          <a:p>
            <a:pPr marL="0" indent="0">
              <a:buNone/>
            </a:pPr>
            <a:r>
              <a:rPr lang="ja-JP" altLang="en-US" dirty="0"/>
              <a:t>２０２３（令和５）年１０月２６日　</a:t>
            </a:r>
            <a:r>
              <a:rPr lang="ja-JP" altLang="en-US" b="1" dirty="0"/>
              <a:t>判決（控訴棄却）</a:t>
            </a:r>
          </a:p>
          <a:p>
            <a:pPr marL="0" indent="0">
              <a:buNone/>
            </a:pPr>
            <a:r>
              <a:rPr lang="ja-JP" altLang="en-US" dirty="0"/>
              <a:t>２０２３（令和５）年１１月　９日　</a:t>
            </a:r>
            <a:r>
              <a:rPr lang="ja-JP" altLang="en-US" b="1" dirty="0"/>
              <a:t>上告</a:t>
            </a:r>
            <a:r>
              <a:rPr lang="ja-JP" altLang="en-US" dirty="0"/>
              <a:t>　</a:t>
            </a:r>
            <a:endParaRPr kumimoji="1" lang="ja-JP" altLang="en-US" dirty="0"/>
          </a:p>
          <a:p>
            <a:pPr marL="0" indent="0">
              <a:buNone/>
            </a:pPr>
            <a:endParaRPr kumimoji="1" lang="ja-JP" altLang="en-US" dirty="0"/>
          </a:p>
        </p:txBody>
      </p:sp>
    </p:spTree>
    <p:extLst>
      <p:ext uri="{BB962C8B-B14F-4D97-AF65-F5344CB8AC3E}">
        <p14:creationId xmlns:p14="http://schemas.microsoft.com/office/powerpoint/2010/main" val="2055914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38274B-F91E-4F2B-BD68-B4DB71DF1FA7}"/>
              </a:ext>
            </a:extLst>
          </p:cNvPr>
          <p:cNvSpPr>
            <a:spLocks noGrp="1"/>
          </p:cNvSpPr>
          <p:nvPr>
            <p:ph type="title"/>
          </p:nvPr>
        </p:nvSpPr>
        <p:spPr/>
        <p:txBody>
          <a:bodyPr/>
          <a:lstStyle/>
          <a:p>
            <a:r>
              <a:rPr lang="ja-JP" altLang="en-US" b="1" dirty="0"/>
              <a:t>第一審京都地裁判決の検討</a:t>
            </a:r>
            <a:endParaRPr kumimoji="1" lang="ja-JP" altLang="en-US" b="1" dirty="0"/>
          </a:p>
        </p:txBody>
      </p:sp>
      <p:sp>
        <p:nvSpPr>
          <p:cNvPr id="3" name="コンテンツ プレースホルダー 2">
            <a:extLst>
              <a:ext uri="{FF2B5EF4-FFF2-40B4-BE49-F238E27FC236}">
                <a16:creationId xmlns:a16="http://schemas.microsoft.com/office/drawing/2014/main" id="{D0B22729-B8DF-403B-9798-7D759A3C64F9}"/>
              </a:ext>
            </a:extLst>
          </p:cNvPr>
          <p:cNvSpPr>
            <a:spLocks noGrp="1"/>
          </p:cNvSpPr>
          <p:nvPr>
            <p:ph idx="1"/>
          </p:nvPr>
        </p:nvSpPr>
        <p:spPr/>
        <p:txBody>
          <a:bodyPr/>
          <a:lstStyle/>
          <a:p>
            <a:pPr marL="0" indent="0">
              <a:buNone/>
            </a:pPr>
            <a:endParaRPr lang="en-US" altLang="ja-JP" b="1"/>
          </a:p>
          <a:p>
            <a:pPr marL="0" indent="0">
              <a:buNone/>
            </a:pPr>
            <a:r>
              <a:rPr lang="ja-JP" altLang="en-US" b="1"/>
              <a:t>　□　原告の請求の趣旨</a:t>
            </a:r>
            <a:endParaRPr lang="en-US" altLang="ja-JP" b="1"/>
          </a:p>
          <a:p>
            <a:pPr marL="0" indent="0">
              <a:buNone/>
            </a:pPr>
            <a:r>
              <a:rPr lang="ja-JP" altLang="en-US" b="1">
                <a:latin typeface="+mn-ea"/>
              </a:rPr>
              <a:t>　　　　京都府が行った児童扶養手当の支給停止処分を取り消せ</a:t>
            </a:r>
            <a:endParaRPr lang="en-US" altLang="ja-JP" b="1">
              <a:latin typeface="+mn-ea"/>
            </a:endParaRPr>
          </a:p>
          <a:p>
            <a:pPr marL="0" indent="0">
              <a:buNone/>
            </a:pPr>
            <a:endParaRPr lang="en-US" altLang="ja-JP" b="1">
              <a:latin typeface="+mn-ea"/>
            </a:endParaRPr>
          </a:p>
          <a:p>
            <a:pPr marL="0" indent="0">
              <a:buNone/>
            </a:pPr>
            <a:r>
              <a:rPr lang="ja-JP" altLang="en-US" b="1">
                <a:latin typeface="+mn-ea"/>
              </a:rPr>
              <a:t>　■　判決</a:t>
            </a:r>
            <a:endParaRPr lang="en-US" altLang="ja-JP" b="1">
              <a:latin typeface="+mn-ea"/>
            </a:endParaRPr>
          </a:p>
          <a:p>
            <a:pPr marL="0" indent="0">
              <a:buNone/>
            </a:pPr>
            <a:r>
              <a:rPr lang="ja-JP" altLang="en-US" b="1">
                <a:latin typeface="+mn-ea"/>
              </a:rPr>
              <a:t>　　　　原告の請求を棄却する　</a:t>
            </a:r>
            <a:endParaRPr lang="en-US" altLang="ja-JP" b="1">
              <a:latin typeface="+mn-ea"/>
            </a:endParaRPr>
          </a:p>
        </p:txBody>
      </p:sp>
      <p:sp>
        <p:nvSpPr>
          <p:cNvPr id="4" name="スライド番号プレースホルダー 3">
            <a:extLst>
              <a:ext uri="{FF2B5EF4-FFF2-40B4-BE49-F238E27FC236}">
                <a16:creationId xmlns:a16="http://schemas.microsoft.com/office/drawing/2014/main" id="{78A49069-1A3D-4681-80A6-C8461E74031A}"/>
              </a:ext>
            </a:extLst>
          </p:cNvPr>
          <p:cNvSpPr>
            <a:spLocks noGrp="1"/>
          </p:cNvSpPr>
          <p:nvPr>
            <p:ph type="sldNum" sz="quarter" idx="12"/>
          </p:nvPr>
        </p:nvSpPr>
        <p:spPr/>
        <p:txBody>
          <a:bodyPr/>
          <a:lstStyle/>
          <a:p>
            <a:fld id="{499176B5-6DBA-404A-B142-646A5CB74735}" type="slidenum">
              <a:rPr kumimoji="1" lang="ja-JP" altLang="en-US" smtClean="0"/>
              <a:t>9</a:t>
            </a:fld>
            <a:endParaRPr kumimoji="1" lang="ja-JP" altLang="en-US"/>
          </a:p>
        </p:txBody>
      </p:sp>
    </p:spTree>
    <p:extLst>
      <p:ext uri="{BB962C8B-B14F-4D97-AF65-F5344CB8AC3E}">
        <p14:creationId xmlns:p14="http://schemas.microsoft.com/office/powerpoint/2010/main" val="9185482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Application>Microsoft Office PowerPoint</Application>
  <PresentationFormat>ワイド画面</PresentationFormat>
  <Slides>19</Slides>
  <Notes>4</Notes>
  <HiddenSlides>0</HiddenSlide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 日本障害法学会第９回研究大会(２０２４年１１月２日） </vt:lpstr>
      <vt:lpstr>原告</vt:lpstr>
      <vt:lpstr>原告が負っている格差</vt:lpstr>
      <vt:lpstr>児童扶養手当の支給停止</vt:lpstr>
      <vt:lpstr>ひとり親世帯に適用される併給調整の定め</vt:lpstr>
      <vt:lpstr>ひとり親世帯に適用される併給調整の定め</vt:lpstr>
      <vt:lpstr>ひとり親の場合には支給されない</vt:lpstr>
      <vt:lpstr>本件訴訟の経緯</vt:lpstr>
      <vt:lpstr>第一審京都地裁判決の検討</vt:lpstr>
      <vt:lpstr>本件訴訟の争点</vt:lpstr>
      <vt:lpstr>PowerPoint プレゼンテーション</vt:lpstr>
      <vt:lpstr>法の変遷（１）</vt:lpstr>
      <vt:lpstr>法の変遷（２）</vt:lpstr>
      <vt:lpstr>法の変遷（３）</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日本障害法学会第９回研究大会</dc:title>
  <dc:creator>田中 俊</dc:creator>
  <cp:lastModifiedBy>田中 俊</cp:lastModifiedBy>
  <cp:revision>9</cp:revision>
  <dcterms:created xsi:type="dcterms:W3CDTF">2024-10-07T22:04:33Z</dcterms:created>
  <dcterms:modified xsi:type="dcterms:W3CDTF">2024-11-01T19:54:27Z</dcterms:modified>
</cp:coreProperties>
</file>